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35"/>
  </p:notesMasterIdLst>
  <p:handoutMasterIdLst>
    <p:handoutMasterId r:id="rId36"/>
  </p:handoutMasterIdLst>
  <p:sldIdLst>
    <p:sldId id="258" r:id="rId5"/>
    <p:sldId id="286" r:id="rId6"/>
    <p:sldId id="287" r:id="rId7"/>
    <p:sldId id="288" r:id="rId8"/>
    <p:sldId id="260" r:id="rId9"/>
    <p:sldId id="261" r:id="rId10"/>
    <p:sldId id="272" r:id="rId11"/>
    <p:sldId id="271" r:id="rId12"/>
    <p:sldId id="270" r:id="rId13"/>
    <p:sldId id="269" r:id="rId14"/>
    <p:sldId id="268" r:id="rId15"/>
    <p:sldId id="267" r:id="rId16"/>
    <p:sldId id="266" r:id="rId17"/>
    <p:sldId id="265" r:id="rId18"/>
    <p:sldId id="264" r:id="rId19"/>
    <p:sldId id="263" r:id="rId20"/>
    <p:sldId id="262" r:id="rId21"/>
    <p:sldId id="273" r:id="rId22"/>
    <p:sldId id="274" r:id="rId23"/>
    <p:sldId id="275" r:id="rId24"/>
    <p:sldId id="281" r:id="rId25"/>
    <p:sldId id="282" r:id="rId26"/>
    <p:sldId id="280" r:id="rId27"/>
    <p:sldId id="279" r:id="rId28"/>
    <p:sldId id="278" r:id="rId29"/>
    <p:sldId id="277" r:id="rId30"/>
    <p:sldId id="276" r:id="rId31"/>
    <p:sldId id="283" r:id="rId32"/>
    <p:sldId id="284" r:id="rId33"/>
    <p:sldId id="285" r:id="rId34"/>
  </p:sldIdLst>
  <p:sldSz cx="12192000" cy="6858000"/>
  <p:notesSz cx="6858000" cy="9144000"/>
  <p:embeddedFontLst>
    <p:embeddedFont>
      <p:font typeface="Avenir Next LT Pro" panose="020B050402020202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Speak Pro" panose="020B0504020101020102"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7500C0-00A4-4CDC-BBCF-E074719DC17F}">
          <p14:sldIdLst>
            <p14:sldId id="258"/>
            <p14:sldId id="286"/>
            <p14:sldId id="287"/>
            <p14:sldId id="288"/>
            <p14:sldId id="260"/>
            <p14:sldId id="261"/>
            <p14:sldId id="272"/>
            <p14:sldId id="271"/>
            <p14:sldId id="270"/>
            <p14:sldId id="269"/>
            <p14:sldId id="268"/>
            <p14:sldId id="267"/>
            <p14:sldId id="266"/>
            <p14:sldId id="265"/>
            <p14:sldId id="264"/>
            <p14:sldId id="263"/>
            <p14:sldId id="262"/>
            <p14:sldId id="273"/>
            <p14:sldId id="274"/>
          </p14:sldIdLst>
        </p14:section>
        <p14:section name="Untitled Section" id="{BBC3B4FF-22B8-4FD3-9541-C22FDA49CED1}">
          <p14:sldIdLst>
            <p14:sldId id="275"/>
            <p14:sldId id="281"/>
            <p14:sldId id="282"/>
            <p14:sldId id="280"/>
            <p14:sldId id="279"/>
            <p14:sldId id="278"/>
            <p14:sldId id="277"/>
            <p14:sldId id="276"/>
            <p14:sldId id="283"/>
            <p14:sldId id="284"/>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249" autoAdjust="0"/>
  </p:normalViewPr>
  <p:slideViewPr>
    <p:cSldViewPr snapToGrid="0">
      <p:cViewPr varScale="1">
        <p:scale>
          <a:sx n="76" d="100"/>
          <a:sy n="76" d="100"/>
        </p:scale>
        <p:origin x="126" y="780"/>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1/7/2025</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1/7/2025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1/7/2025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1/7/2025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1/7/2025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1/7/2025</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1/7/2025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1/7/2025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1/7/2025</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1/7/2025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1/7/2025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1/7/2025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1/7/2025</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1/7/2025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1/7/2025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1/7/2025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1/7/2025</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1/7/2025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1/7/2025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1/7/2025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1/7/2025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1/7/2025</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1/7/2025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1/7/2025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1/7/2025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1/7/2025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1/7/2025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1/7/2025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1/7/2025</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1/7/2025</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1/7/2025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1/7/2025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1/7/2025</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1/7/2025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1/7/2025</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1/7/2025</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1/7/2025</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hyperlink" Target="https://learn.microsoft.com/en-us/dax/if-function-dax"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DAX FUCTIONS</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POWER BI</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1512278613"/>
              </p:ext>
            </p:extLst>
          </p:nvPr>
        </p:nvGraphicFramePr>
        <p:xfrm>
          <a:off x="1527520" y="1045804"/>
          <a:ext cx="10006885" cy="589004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389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EDATE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pPr algn="ctr"/>
                      <a:r>
                        <a:rPr lang="en-US" sz="1800" b="0" i="0" kern="1200" dirty="0">
                          <a:solidFill>
                            <a:schemeClr val="bg1"/>
                          </a:solidFill>
                          <a:effectLst/>
                          <a:latin typeface="+mn-lt"/>
                          <a:ea typeface="+mn-ea"/>
                          <a:cs typeface="+mn-cs"/>
                        </a:rPr>
                        <a:t>Returns the date that is the indicated number of months before or after the start date. Use EDATE to calculate maturity dates or due dates that fall on the same day of the month as the date of issue.</a:t>
                      </a:r>
                      <a:endParaRPr lang="en-IN" dirty="0">
                        <a:solidFill>
                          <a:schemeClr val="bg1"/>
                        </a:solidFill>
                      </a:endParaRPr>
                    </a:p>
                  </a:txBody>
                  <a:tcPr/>
                </a:tc>
                <a:tc>
                  <a:txBody>
                    <a:bodyPr/>
                    <a:lstStyle/>
                    <a:p>
                      <a:pPr algn="ctr"/>
                      <a:r>
                        <a:rPr lang="en-IN" dirty="0">
                          <a:solidFill>
                            <a:schemeClr val="bg1"/>
                          </a:solidFill>
                        </a:rPr>
                        <a:t>EDATE(&lt;</a:t>
                      </a:r>
                      <a:r>
                        <a:rPr lang="en-IN" dirty="0" err="1">
                          <a:solidFill>
                            <a:schemeClr val="bg1"/>
                          </a:solidFill>
                        </a:rPr>
                        <a:t>start_date</a:t>
                      </a:r>
                      <a:r>
                        <a:rPr lang="en-IN" dirty="0">
                          <a:solidFill>
                            <a:schemeClr val="bg1"/>
                          </a:solidFill>
                        </a:rPr>
                        <a:t>&gt;, &lt;months&gt;)</a:t>
                      </a: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TIME</a:t>
                      </a: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Converts hours, minutes, and seconds given as numbers to a time in </a:t>
                      </a:r>
                      <a:r>
                        <a:rPr lang="en-US" sz="1800" b="1" i="0" kern="1200" dirty="0">
                          <a:solidFill>
                            <a:schemeClr val="bg1"/>
                          </a:solidFill>
                          <a:effectLst/>
                          <a:latin typeface="+mn-lt"/>
                          <a:ea typeface="+mn-ea"/>
                          <a:cs typeface="+mn-cs"/>
                        </a:rPr>
                        <a:t>datetime</a:t>
                      </a:r>
                      <a:r>
                        <a:rPr lang="en-US" sz="1800" b="0" i="0" kern="1200" dirty="0">
                          <a:solidFill>
                            <a:schemeClr val="bg1"/>
                          </a:solidFill>
                          <a:effectLst/>
                          <a:latin typeface="+mn-lt"/>
                          <a:ea typeface="+mn-ea"/>
                          <a:cs typeface="+mn-cs"/>
                        </a:rPr>
                        <a:t> format.</a:t>
                      </a:r>
                      <a:endParaRPr lang="en-IN" dirty="0">
                        <a:solidFill>
                          <a:schemeClr val="bg1"/>
                        </a:solidFill>
                      </a:endParaRPr>
                    </a:p>
                  </a:txBody>
                  <a:tcPr/>
                </a:tc>
                <a:tc>
                  <a:txBody>
                    <a:bodyPr/>
                    <a:lstStyle/>
                    <a:p>
                      <a:pPr algn="ctr"/>
                      <a:r>
                        <a:rPr lang="en-IN" dirty="0">
                          <a:solidFill>
                            <a:schemeClr val="bg1"/>
                          </a:solidFill>
                        </a:rPr>
                        <a:t>TIME(hour, minute, second)</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HOUR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Returns the hour as a number from 0 (12:00 A.M.) to 23 (11:00 P.M.).</a:t>
                      </a:r>
                      <a:endParaRPr lang="en-IN" dirty="0">
                        <a:solidFill>
                          <a:schemeClr val="bg1"/>
                        </a:solidFill>
                      </a:endParaRPr>
                    </a:p>
                  </a:txBody>
                  <a:tcPr/>
                </a:tc>
                <a:tc>
                  <a:txBody>
                    <a:bodyPr/>
                    <a:lstStyle/>
                    <a:p>
                      <a:pPr algn="ctr"/>
                      <a:r>
                        <a:rPr lang="en-IN" dirty="0">
                          <a:solidFill>
                            <a:schemeClr val="bg1"/>
                          </a:solidFill>
                        </a:rPr>
                        <a:t>HOUR(&lt;datetime&gt;)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MINUTE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minute as a number from 0 to 59, given a date and time value.</a:t>
                      </a:r>
                    </a:p>
                    <a:p>
                      <a:br>
                        <a:rPr lang="en-US" sz="1800" b="0" i="0" kern="1200" dirty="0">
                          <a:solidFill>
                            <a:schemeClr val="bg1"/>
                          </a:solidFill>
                          <a:effectLst/>
                          <a:latin typeface="+mn-lt"/>
                          <a:ea typeface="+mn-ea"/>
                          <a:cs typeface="+mn-cs"/>
                        </a:rPr>
                      </a:br>
                      <a:endParaRPr lang="en-IN" dirty="0">
                        <a:solidFill>
                          <a:schemeClr val="bg1"/>
                        </a:solidFill>
                      </a:endParaRPr>
                    </a:p>
                  </a:txBody>
                  <a:tcPr/>
                </a:tc>
                <a:tc>
                  <a:txBody>
                    <a:bodyPr/>
                    <a:lstStyle/>
                    <a:p>
                      <a:pPr algn="ctr"/>
                      <a:r>
                        <a:rPr lang="en-IN" dirty="0">
                          <a:solidFill>
                            <a:schemeClr val="bg1"/>
                          </a:solidFill>
                        </a:rPr>
                        <a:t>MINUTE(&lt;datetime&gt;)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40800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3338774790"/>
              </p:ext>
            </p:extLst>
          </p:nvPr>
        </p:nvGraphicFramePr>
        <p:xfrm>
          <a:off x="1434903" y="1169779"/>
          <a:ext cx="10006885" cy="451844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389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MONTH</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Returns the month as a number from 1 (January) to 12 (December).</a:t>
                      </a:r>
                    </a:p>
                  </a:txBody>
                  <a:tcPr/>
                </a:tc>
                <a:tc>
                  <a:txBody>
                    <a:bodyPr/>
                    <a:lstStyle/>
                    <a:p>
                      <a:pPr algn="ctr"/>
                      <a:r>
                        <a:rPr lang="en-IN" dirty="0">
                          <a:solidFill>
                            <a:schemeClr val="bg1"/>
                          </a:solidFill>
                        </a:rPr>
                        <a:t>MONTH(&lt;datetime&gt;)</a:t>
                      </a: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NOW</a:t>
                      </a: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Current date and time</a:t>
                      </a:r>
                      <a:endParaRPr lang="en-IN" dirty="0">
                        <a:solidFill>
                          <a:schemeClr val="bg1"/>
                        </a:solidFill>
                      </a:endParaRPr>
                    </a:p>
                  </a:txBody>
                  <a:tcPr/>
                </a:tc>
                <a:tc>
                  <a:txBody>
                    <a:bodyPr/>
                    <a:lstStyle/>
                    <a:p>
                      <a:pPr algn="ctr"/>
                      <a:r>
                        <a:rPr lang="en-IN" dirty="0">
                          <a:solidFill>
                            <a:schemeClr val="bg1"/>
                          </a:solidFill>
                        </a:rPr>
                        <a:t>NOW()</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TODAY</a:t>
                      </a:r>
                    </a:p>
                    <a:p>
                      <a:pPr algn="ctr"/>
                      <a:endParaRPr lang="en-IN" dirty="0">
                        <a:solidFill>
                          <a:schemeClr val="bg1"/>
                        </a:solidFill>
                      </a:endParaRPr>
                    </a:p>
                  </a:txBody>
                  <a:tcPr/>
                </a:tc>
                <a:tc>
                  <a:txBody>
                    <a:bodyPr/>
                    <a:lstStyle/>
                    <a:p>
                      <a:r>
                        <a:rPr lang="en-IN" sz="1800" b="0" i="0" kern="1200" dirty="0">
                          <a:solidFill>
                            <a:schemeClr val="bg1"/>
                          </a:solidFill>
                          <a:effectLst/>
                          <a:latin typeface="+mn-lt"/>
                          <a:ea typeface="+mn-ea"/>
                          <a:cs typeface="+mn-cs"/>
                        </a:rPr>
                        <a:t>Returns the current date.</a:t>
                      </a:r>
                    </a:p>
                    <a:p>
                      <a:br>
                        <a:rPr lang="en-IN" sz="1800" b="0" i="0" kern="1200" dirty="0">
                          <a:solidFill>
                            <a:schemeClr val="bg1"/>
                          </a:solidFill>
                          <a:effectLst/>
                          <a:latin typeface="+mn-lt"/>
                          <a:ea typeface="+mn-ea"/>
                          <a:cs typeface="+mn-cs"/>
                        </a:rPr>
                      </a:br>
                      <a:endParaRPr lang="en-IN" dirty="0">
                        <a:solidFill>
                          <a:schemeClr val="bg1"/>
                        </a:solidFill>
                      </a:endParaRPr>
                    </a:p>
                  </a:txBody>
                  <a:tcPr/>
                </a:tc>
                <a:tc>
                  <a:txBody>
                    <a:bodyPr/>
                    <a:lstStyle/>
                    <a:p>
                      <a:pPr algn="ctr"/>
                      <a:r>
                        <a:rPr lang="en-IN" dirty="0">
                          <a:solidFill>
                            <a:schemeClr val="bg1"/>
                          </a:solidFill>
                        </a:rPr>
                        <a:t>TODAY()</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UTCNOW</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current UTC date and time.</a:t>
                      </a:r>
                    </a:p>
                    <a:p>
                      <a:br>
                        <a:rPr lang="en-US" sz="1800" b="0" i="0" kern="1200" dirty="0">
                          <a:solidFill>
                            <a:schemeClr val="bg1"/>
                          </a:solidFill>
                          <a:effectLst/>
                          <a:latin typeface="+mn-lt"/>
                          <a:ea typeface="+mn-ea"/>
                          <a:cs typeface="+mn-cs"/>
                        </a:rPr>
                      </a:br>
                      <a:endParaRPr lang="en-IN" dirty="0">
                        <a:solidFill>
                          <a:schemeClr val="bg1"/>
                        </a:solidFill>
                      </a:endParaRPr>
                    </a:p>
                  </a:txBody>
                  <a:tcPr/>
                </a:tc>
                <a:tc>
                  <a:txBody>
                    <a:bodyPr/>
                    <a:lstStyle/>
                    <a:p>
                      <a:pPr algn="ctr"/>
                      <a:r>
                        <a:rPr lang="en-IN" dirty="0">
                          <a:solidFill>
                            <a:schemeClr val="bg1"/>
                          </a:solidFill>
                        </a:rPr>
                        <a:t>UTCNOW()</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264677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518788945"/>
              </p:ext>
            </p:extLst>
          </p:nvPr>
        </p:nvGraphicFramePr>
        <p:xfrm>
          <a:off x="1326523" y="1809859"/>
          <a:ext cx="10006885" cy="323828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389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UTCTODAY</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current UTC date.</a:t>
                      </a:r>
                    </a:p>
                    <a:p>
                      <a:br>
                        <a:rPr lang="en-US" sz="1800" b="0" i="0" kern="1200" dirty="0">
                          <a:solidFill>
                            <a:schemeClr val="bg1"/>
                          </a:solidFill>
                          <a:effectLst/>
                          <a:latin typeface="+mn-lt"/>
                          <a:ea typeface="+mn-ea"/>
                          <a:cs typeface="+mn-cs"/>
                        </a:rPr>
                      </a:br>
                      <a:endParaRPr lang="en-IN" dirty="0">
                        <a:solidFill>
                          <a:schemeClr val="bg1"/>
                        </a:solidFill>
                      </a:endParaRPr>
                    </a:p>
                  </a:txBody>
                  <a:tcPr/>
                </a:tc>
                <a:tc>
                  <a:txBody>
                    <a:bodyPr/>
                    <a:lstStyle/>
                    <a:p>
                      <a:pPr algn="ctr"/>
                      <a:r>
                        <a:rPr lang="en-IN" dirty="0">
                          <a:solidFill>
                            <a:schemeClr val="bg1"/>
                          </a:solidFill>
                        </a:rPr>
                        <a:t>UTCTODAY()</a:t>
                      </a: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YEAR</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year of a date as a four digit integer in the range 1900-9999.</a:t>
                      </a:r>
                    </a:p>
                    <a:p>
                      <a:br>
                        <a:rPr lang="en-US" sz="1800" b="0" i="0" kern="1200" dirty="0">
                          <a:solidFill>
                            <a:schemeClr val="bg1"/>
                          </a:solidFill>
                          <a:effectLst/>
                          <a:latin typeface="+mn-lt"/>
                          <a:ea typeface="+mn-ea"/>
                          <a:cs typeface="+mn-cs"/>
                        </a:rPr>
                      </a:br>
                      <a:endParaRPr lang="en-IN" dirty="0">
                        <a:solidFill>
                          <a:schemeClr val="bg1"/>
                        </a:solidFill>
                      </a:endParaRPr>
                    </a:p>
                  </a:txBody>
                  <a:tcPr/>
                </a:tc>
                <a:tc>
                  <a:txBody>
                    <a:bodyPr/>
                    <a:lstStyle/>
                    <a:p>
                      <a:pPr algn="ctr"/>
                      <a:r>
                        <a:rPr lang="en-IN" dirty="0">
                          <a:solidFill>
                            <a:schemeClr val="bg1"/>
                          </a:solidFill>
                        </a:rPr>
                        <a:t>YEAR(&lt;date&gt;)</a:t>
                      </a:r>
                    </a:p>
                  </a:txBody>
                  <a:tcPr/>
                </a:tc>
                <a:extLst>
                  <a:ext uri="{0D108BD9-81ED-4DB2-BD59-A6C34878D82A}">
                    <a16:rowId xmlns:a16="http://schemas.microsoft.com/office/drawing/2014/main" val="3891204508"/>
                  </a:ext>
                </a:extLst>
              </a:tr>
            </a:tbl>
          </a:graphicData>
        </a:graphic>
      </p:graphicFrame>
    </p:spTree>
    <p:extLst>
      <p:ext uri="{BB962C8B-B14F-4D97-AF65-F5344CB8AC3E}">
        <p14:creationId xmlns:p14="http://schemas.microsoft.com/office/powerpoint/2010/main" val="982161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857789188"/>
              </p:ext>
            </p:extLst>
          </p:nvPr>
        </p:nvGraphicFramePr>
        <p:xfrm>
          <a:off x="1527520" y="1254207"/>
          <a:ext cx="9994006" cy="4557989"/>
        </p:xfrm>
        <a:graphic>
          <a:graphicData uri="http://schemas.openxmlformats.org/drawingml/2006/table">
            <a:tbl>
              <a:tblPr firstRow="1" bandRow="1">
                <a:tableStyleId>{5940675A-B579-460E-94D1-54222C63F5DA}</a:tableStyleId>
              </a:tblPr>
              <a:tblGrid>
                <a:gridCol w="2368736">
                  <a:extLst>
                    <a:ext uri="{9D8B030D-6E8A-4147-A177-3AD203B41FA5}">
                      <a16:colId xmlns:a16="http://schemas.microsoft.com/office/drawing/2014/main" val="2798682014"/>
                    </a:ext>
                  </a:extLst>
                </a:gridCol>
                <a:gridCol w="3467990">
                  <a:extLst>
                    <a:ext uri="{9D8B030D-6E8A-4147-A177-3AD203B41FA5}">
                      <a16:colId xmlns:a16="http://schemas.microsoft.com/office/drawing/2014/main" val="2421908528"/>
                    </a:ext>
                  </a:extLst>
                </a:gridCol>
                <a:gridCol w="4157280">
                  <a:extLst>
                    <a:ext uri="{9D8B030D-6E8A-4147-A177-3AD203B41FA5}">
                      <a16:colId xmlns:a16="http://schemas.microsoft.com/office/drawing/2014/main" val="3249108997"/>
                    </a:ext>
                  </a:extLst>
                </a:gridCol>
              </a:tblGrid>
              <a:tr h="443189">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6909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CALCULATE</a:t>
                      </a: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Evaluates an expression in a modified filter context.</a:t>
                      </a:r>
                      <a:endParaRPr lang="en-IN" dirty="0">
                        <a:solidFill>
                          <a:schemeClr val="bg1"/>
                        </a:solidFill>
                      </a:endParaRPr>
                    </a:p>
                  </a:txBody>
                  <a:tcPr/>
                </a:tc>
                <a:tc>
                  <a:txBody>
                    <a:bodyPr/>
                    <a:lstStyle/>
                    <a:p>
                      <a:pPr algn="ctr"/>
                      <a:r>
                        <a:rPr lang="en-IN" dirty="0">
                          <a:solidFill>
                            <a:schemeClr val="bg1"/>
                          </a:solidFill>
                        </a:rPr>
                        <a:t>CALCULATE(&lt;expression&gt;[, &lt;filter1&gt; [, &lt;filter2&gt; [, …]]])</a:t>
                      </a:r>
                    </a:p>
                  </a:txBody>
                  <a:tcPr/>
                </a:tc>
                <a:extLst>
                  <a:ext uri="{0D108BD9-81ED-4DB2-BD59-A6C34878D82A}">
                    <a16:rowId xmlns:a16="http://schemas.microsoft.com/office/drawing/2014/main" val="1005470482"/>
                  </a:ext>
                </a:extLst>
              </a:tr>
              <a:tr h="15200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ALL</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all the rows in a table, or all the values in a column, ignoring any filters that might have been applied. This function is useful for clearing filters and creating calculations on all the rows in a table.</a:t>
                      </a:r>
                    </a:p>
                  </a:txBody>
                  <a:tcPr/>
                </a:tc>
                <a:tc>
                  <a:txBody>
                    <a:bodyPr/>
                    <a:lstStyle/>
                    <a:p>
                      <a:pPr algn="ctr"/>
                      <a:r>
                        <a:rPr lang="en-US" dirty="0">
                          <a:solidFill>
                            <a:schemeClr val="bg1"/>
                          </a:solidFill>
                        </a:rPr>
                        <a:t>ALL( [&lt;table&gt; | &lt;column&gt;[, &lt;column&gt;[, &lt;column&gt;[,…]]]] )</a:t>
                      </a:r>
                      <a:endParaRPr lang="en-IN" dirty="0">
                        <a:solidFill>
                          <a:schemeClr val="bg1"/>
                        </a:solidFill>
                      </a:endParaRPr>
                    </a:p>
                  </a:txBody>
                  <a:tcPr/>
                </a:tc>
                <a:extLst>
                  <a:ext uri="{0D108BD9-81ED-4DB2-BD59-A6C34878D82A}">
                    <a16:rowId xmlns:a16="http://schemas.microsoft.com/office/drawing/2014/main" val="3891204508"/>
                  </a:ext>
                </a:extLst>
              </a:tr>
              <a:tr h="8982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ALLCROSSFILTERED</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Clear all filters which are applied to a table.</a:t>
                      </a:r>
                    </a:p>
                    <a:p>
                      <a:br>
                        <a:rPr lang="en-US" sz="1800" b="0" i="0" kern="1200" dirty="0">
                          <a:solidFill>
                            <a:schemeClr val="bg1"/>
                          </a:solidFill>
                          <a:effectLst/>
                          <a:latin typeface="+mn-lt"/>
                          <a:ea typeface="+mn-ea"/>
                          <a:cs typeface="+mn-cs"/>
                        </a:rPr>
                      </a:br>
                      <a:endParaRPr lang="en-IN" dirty="0">
                        <a:solidFill>
                          <a:schemeClr val="bg1"/>
                        </a:solidFill>
                      </a:endParaRPr>
                    </a:p>
                  </a:txBody>
                  <a:tcPr/>
                </a:tc>
                <a:tc>
                  <a:txBody>
                    <a:bodyPr/>
                    <a:lstStyle/>
                    <a:p>
                      <a:pPr algn="ctr"/>
                      <a:r>
                        <a:rPr lang="en-IN" dirty="0">
                          <a:solidFill>
                            <a:schemeClr val="bg1"/>
                          </a:solidFill>
                        </a:rPr>
                        <a:t>ALLCROSSFILTERED(&lt;table&gt;)</a:t>
                      </a:r>
                    </a:p>
                  </a:txBody>
                  <a:tcPr/>
                </a:tc>
                <a:extLst>
                  <a:ext uri="{0D108BD9-81ED-4DB2-BD59-A6C34878D82A}">
                    <a16:rowId xmlns:a16="http://schemas.microsoft.com/office/drawing/2014/main" val="3479931389"/>
                  </a:ext>
                </a:extLst>
              </a:tr>
            </a:tbl>
          </a:graphicData>
        </a:graphic>
      </p:graphicFrame>
    </p:spTree>
    <p:extLst>
      <p:ext uri="{BB962C8B-B14F-4D97-AF65-F5344CB8AC3E}">
        <p14:creationId xmlns:p14="http://schemas.microsoft.com/office/powerpoint/2010/main" val="556791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2541966557"/>
              </p:ext>
            </p:extLst>
          </p:nvPr>
        </p:nvGraphicFramePr>
        <p:xfrm>
          <a:off x="1434903" y="966898"/>
          <a:ext cx="10006885" cy="534140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389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ALLEXCEPT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Removes all context filters in the table except filters that have been applied to the specified columns.</a:t>
                      </a:r>
                    </a:p>
                  </a:txBody>
                  <a:tcPr/>
                </a:tc>
                <a:tc>
                  <a:txBody>
                    <a:bodyPr/>
                    <a:lstStyle/>
                    <a:p>
                      <a:pPr algn="ctr"/>
                      <a:r>
                        <a:rPr lang="en-IN" dirty="0">
                          <a:solidFill>
                            <a:schemeClr val="bg1"/>
                          </a:solidFill>
                        </a:rPr>
                        <a:t>ALLEXCEPT(&lt;table&gt;,&lt;column&gt;[,&lt;column&gt;[,…]])</a:t>
                      </a: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ALLSELECTED</a:t>
                      </a: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Removes context filters from columns and rows in the current query, while retaining all other context filters or explicit filters.</a:t>
                      </a:r>
                      <a:endParaRPr lang="en-IN" dirty="0">
                        <a:solidFill>
                          <a:schemeClr val="bg1"/>
                        </a:solidFill>
                      </a:endParaRPr>
                    </a:p>
                  </a:txBody>
                  <a:tcPr/>
                </a:tc>
                <a:tc>
                  <a:txBody>
                    <a:bodyPr/>
                    <a:lstStyle/>
                    <a:p>
                      <a:pPr algn="ctr"/>
                      <a:r>
                        <a:rPr lang="en-US" dirty="0">
                          <a:solidFill>
                            <a:schemeClr val="bg1"/>
                          </a:solidFill>
                        </a:rPr>
                        <a:t>ALLSELECTED([&lt;</a:t>
                      </a:r>
                      <a:r>
                        <a:rPr lang="en-US" dirty="0" err="1">
                          <a:solidFill>
                            <a:schemeClr val="bg1"/>
                          </a:solidFill>
                        </a:rPr>
                        <a:t>tableName</a:t>
                      </a:r>
                      <a:r>
                        <a:rPr lang="en-US" dirty="0">
                          <a:solidFill>
                            <a:schemeClr val="bg1"/>
                          </a:solidFill>
                        </a:rPr>
                        <a:t>&gt; | &lt;</a:t>
                      </a:r>
                      <a:r>
                        <a:rPr lang="en-US" dirty="0" err="1">
                          <a:solidFill>
                            <a:schemeClr val="bg1"/>
                          </a:solidFill>
                        </a:rPr>
                        <a:t>columnName</a:t>
                      </a:r>
                      <a:r>
                        <a:rPr lang="en-US" dirty="0">
                          <a:solidFill>
                            <a:schemeClr val="bg1"/>
                          </a:solidFill>
                        </a:rPr>
                        <a:t>&gt;[, &lt;</a:t>
                      </a:r>
                      <a:r>
                        <a:rPr lang="en-US" dirty="0" err="1">
                          <a:solidFill>
                            <a:schemeClr val="bg1"/>
                          </a:solidFill>
                        </a:rPr>
                        <a:t>columnName</a:t>
                      </a:r>
                      <a:r>
                        <a:rPr lang="en-US" dirty="0">
                          <a:solidFill>
                            <a:schemeClr val="bg1"/>
                          </a:solidFill>
                        </a:rPr>
                        <a:t>&gt;[, &lt;</a:t>
                      </a:r>
                      <a:r>
                        <a:rPr lang="en-US" dirty="0" err="1">
                          <a:solidFill>
                            <a:schemeClr val="bg1"/>
                          </a:solidFill>
                        </a:rPr>
                        <a:t>columnName</a:t>
                      </a:r>
                      <a:r>
                        <a:rPr lang="en-US" dirty="0">
                          <a:solidFill>
                            <a:schemeClr val="bg1"/>
                          </a:solidFill>
                        </a:rPr>
                        <a:t>&gt;[,…]]]] )</a:t>
                      </a:r>
                      <a:endParaRPr lang="en-IN" dirty="0">
                        <a:solidFill>
                          <a:schemeClr val="bg1"/>
                        </a:solidFill>
                      </a:endParaRP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CALCULATETABLE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Evaluates a table expression in a modified filter context.</a:t>
                      </a:r>
                    </a:p>
                    <a:p>
                      <a:br>
                        <a:rPr lang="en-US" dirty="0">
                          <a:solidFill>
                            <a:schemeClr val="bg1"/>
                          </a:solidFill>
                        </a:rPr>
                      </a:br>
                      <a:endParaRPr lang="en-IN" dirty="0">
                        <a:solidFill>
                          <a:schemeClr val="bg1"/>
                        </a:solidFill>
                      </a:endParaRPr>
                    </a:p>
                  </a:txBody>
                  <a:tcPr/>
                </a:tc>
                <a:tc>
                  <a:txBody>
                    <a:bodyPr/>
                    <a:lstStyle/>
                    <a:p>
                      <a:pPr algn="ctr"/>
                      <a:r>
                        <a:rPr lang="en-IN" dirty="0">
                          <a:solidFill>
                            <a:schemeClr val="bg1"/>
                          </a:solidFill>
                        </a:rPr>
                        <a:t>CALCULATETABLE(&lt;expression&gt;[, &lt;filter1&gt; [, &lt;filter2&gt; [, …]]])</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FILTER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a table that represents a subset of another table or expression.</a:t>
                      </a:r>
                    </a:p>
                    <a:p>
                      <a:br>
                        <a:rPr lang="en-US" sz="1800" b="0" i="0" kern="1200" dirty="0">
                          <a:solidFill>
                            <a:schemeClr val="bg1"/>
                          </a:solidFill>
                          <a:effectLst/>
                          <a:latin typeface="+mn-lt"/>
                          <a:ea typeface="+mn-ea"/>
                          <a:cs typeface="+mn-cs"/>
                        </a:rPr>
                      </a:br>
                      <a:endParaRPr lang="en-IN" dirty="0">
                        <a:solidFill>
                          <a:schemeClr val="bg1"/>
                        </a:solidFill>
                      </a:endParaRPr>
                    </a:p>
                  </a:txBody>
                  <a:tcPr/>
                </a:tc>
                <a:tc>
                  <a:txBody>
                    <a:bodyPr/>
                    <a:lstStyle/>
                    <a:p>
                      <a:pPr algn="ctr"/>
                      <a:r>
                        <a:rPr lang="en-IN" dirty="0">
                          <a:solidFill>
                            <a:schemeClr val="bg1"/>
                          </a:solidFill>
                        </a:rPr>
                        <a:t>FILTER(&lt;table&gt;,&lt;filter&gt;)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2561829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15</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3839708988"/>
              </p:ext>
            </p:extLst>
          </p:nvPr>
        </p:nvGraphicFramePr>
        <p:xfrm>
          <a:off x="1434903" y="1045804"/>
          <a:ext cx="10006885" cy="460988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389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LOOKUPVALUE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Returns the value for the row that meets all criteria specified by one or more search conditions.</a:t>
                      </a:r>
                    </a:p>
                  </a:txBody>
                  <a:tcPr/>
                </a:tc>
                <a:tc>
                  <a:txBody>
                    <a:bodyPr/>
                    <a:lstStyle/>
                    <a:p>
                      <a:pPr algn="ctr"/>
                      <a:r>
                        <a:rPr lang="en-US" dirty="0">
                          <a:solidFill>
                            <a:schemeClr val="bg1"/>
                          </a:solidFill>
                        </a:rPr>
                        <a:t>LOOKUPVALUE (</a:t>
                      </a:r>
                    </a:p>
                    <a:p>
                      <a:pPr algn="ctr"/>
                      <a:r>
                        <a:rPr lang="en-US" dirty="0">
                          <a:solidFill>
                            <a:schemeClr val="bg1"/>
                          </a:solidFill>
                        </a:rPr>
                        <a:t>    &lt;</a:t>
                      </a:r>
                      <a:r>
                        <a:rPr lang="en-US" dirty="0" err="1">
                          <a:solidFill>
                            <a:schemeClr val="bg1"/>
                          </a:solidFill>
                        </a:rPr>
                        <a:t>result_columnName</a:t>
                      </a:r>
                      <a:r>
                        <a:rPr lang="en-US" dirty="0">
                          <a:solidFill>
                            <a:schemeClr val="bg1"/>
                          </a:solidFill>
                        </a:rPr>
                        <a:t>&gt;,</a:t>
                      </a:r>
                    </a:p>
                    <a:p>
                      <a:pPr algn="ctr"/>
                      <a:r>
                        <a:rPr lang="en-US" dirty="0">
                          <a:solidFill>
                            <a:schemeClr val="bg1"/>
                          </a:solidFill>
                        </a:rPr>
                        <a:t>    &lt;</a:t>
                      </a:r>
                      <a:r>
                        <a:rPr lang="en-US" dirty="0" err="1">
                          <a:solidFill>
                            <a:schemeClr val="bg1"/>
                          </a:solidFill>
                        </a:rPr>
                        <a:t>search_columnName</a:t>
                      </a:r>
                      <a:r>
                        <a:rPr lang="en-US" dirty="0">
                          <a:solidFill>
                            <a:schemeClr val="bg1"/>
                          </a:solidFill>
                        </a:rPr>
                        <a:t>&gt;,</a:t>
                      </a:r>
                    </a:p>
                    <a:p>
                      <a:pPr algn="ctr"/>
                      <a:r>
                        <a:rPr lang="en-US" dirty="0">
                          <a:solidFill>
                            <a:schemeClr val="bg1"/>
                          </a:solidFill>
                        </a:rPr>
                        <a:t>    &lt;</a:t>
                      </a:r>
                      <a:r>
                        <a:rPr lang="en-US" dirty="0" err="1">
                          <a:solidFill>
                            <a:schemeClr val="bg1"/>
                          </a:solidFill>
                        </a:rPr>
                        <a:t>search_value</a:t>
                      </a:r>
                      <a:r>
                        <a:rPr lang="en-US" dirty="0">
                          <a:solidFill>
                            <a:schemeClr val="bg1"/>
                          </a:solidFill>
                        </a:rPr>
                        <a:t>&gt;</a:t>
                      </a:r>
                    </a:p>
                    <a:p>
                      <a:pPr algn="ctr"/>
                      <a:r>
                        <a:rPr lang="en-US" dirty="0">
                          <a:solidFill>
                            <a:schemeClr val="bg1"/>
                          </a:solidFill>
                        </a:rPr>
                        <a:t>    [, &lt;search2_columnName&gt;, &lt;search2_value&gt;]…</a:t>
                      </a:r>
                    </a:p>
                    <a:p>
                      <a:pPr algn="ctr"/>
                      <a:r>
                        <a:rPr lang="en-US" dirty="0">
                          <a:solidFill>
                            <a:schemeClr val="bg1"/>
                          </a:solidFill>
                        </a:rPr>
                        <a:t>    [, &lt;</a:t>
                      </a:r>
                      <a:r>
                        <a:rPr lang="en-US" dirty="0" err="1">
                          <a:solidFill>
                            <a:schemeClr val="bg1"/>
                          </a:solidFill>
                        </a:rPr>
                        <a:t>alternateResult</a:t>
                      </a:r>
                      <a:r>
                        <a:rPr lang="en-US" dirty="0">
                          <a:solidFill>
                            <a:schemeClr val="bg1"/>
                          </a:solidFill>
                        </a:rPr>
                        <a:t>&gt;]</a:t>
                      </a:r>
                    </a:p>
                    <a:p>
                      <a:pPr algn="ctr"/>
                      <a:r>
                        <a:rPr lang="en-US" dirty="0">
                          <a:solidFill>
                            <a:schemeClr val="bg1"/>
                          </a:solidFill>
                        </a:rPr>
                        <a:t>)</a:t>
                      </a:r>
                      <a:endParaRPr lang="en-IN" dirty="0">
                        <a:solidFill>
                          <a:schemeClr val="bg1"/>
                        </a:solidFill>
                      </a:endParaRP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RANK</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ranking for the current context within the specified partition, sorted by the specified order. If a match cannot be found then then rank is blank.</a:t>
                      </a:r>
                    </a:p>
                    <a:p>
                      <a:endParaRPr lang="en-IN" dirty="0">
                        <a:solidFill>
                          <a:schemeClr val="bg1"/>
                        </a:solidFill>
                      </a:endParaRPr>
                    </a:p>
                  </a:txBody>
                  <a:tcPr/>
                </a:tc>
                <a:tc>
                  <a:txBody>
                    <a:bodyPr/>
                    <a:lstStyle/>
                    <a:p>
                      <a:pPr algn="ctr"/>
                      <a:r>
                        <a:rPr lang="en-US" dirty="0">
                          <a:solidFill>
                            <a:schemeClr val="bg1"/>
                          </a:solidFill>
                        </a:rPr>
                        <a:t>RANK ( [&lt;ties&gt;][, &lt;relation&gt; or &lt;axis&gt;][, &lt;</a:t>
                      </a:r>
                      <a:r>
                        <a:rPr lang="en-US" dirty="0" err="1">
                          <a:solidFill>
                            <a:schemeClr val="bg1"/>
                          </a:solidFill>
                        </a:rPr>
                        <a:t>orderBy</a:t>
                      </a:r>
                      <a:r>
                        <a:rPr lang="en-US" dirty="0">
                          <a:solidFill>
                            <a:schemeClr val="bg1"/>
                          </a:solidFill>
                        </a:rPr>
                        <a:t>&gt;][, &lt;blanks&gt;][, &lt;</a:t>
                      </a:r>
                      <a:r>
                        <a:rPr lang="en-US" dirty="0" err="1">
                          <a:solidFill>
                            <a:schemeClr val="bg1"/>
                          </a:solidFill>
                        </a:rPr>
                        <a:t>partitionBy</a:t>
                      </a:r>
                      <a:r>
                        <a:rPr lang="en-US" dirty="0">
                          <a:solidFill>
                            <a:schemeClr val="bg1"/>
                          </a:solidFill>
                        </a:rPr>
                        <a:t>&gt;][, &lt;</a:t>
                      </a:r>
                      <a:r>
                        <a:rPr lang="en-US" dirty="0" err="1">
                          <a:solidFill>
                            <a:schemeClr val="bg1"/>
                          </a:solidFill>
                        </a:rPr>
                        <a:t>matchBy</a:t>
                      </a:r>
                      <a:r>
                        <a:rPr lang="en-US" dirty="0">
                          <a:solidFill>
                            <a:schemeClr val="bg1"/>
                          </a:solidFill>
                        </a:rPr>
                        <a:t>&gt;][, &lt;reset&gt;] )</a:t>
                      </a:r>
                      <a:endParaRPr lang="en-IN" dirty="0">
                        <a:solidFill>
                          <a:schemeClr val="bg1"/>
                        </a:solidFill>
                      </a:endParaRPr>
                    </a:p>
                  </a:txBody>
                  <a:tcPr/>
                </a:tc>
                <a:extLst>
                  <a:ext uri="{0D108BD9-81ED-4DB2-BD59-A6C34878D82A}">
                    <a16:rowId xmlns:a16="http://schemas.microsoft.com/office/drawing/2014/main" val="3891204508"/>
                  </a:ext>
                </a:extLst>
              </a:tr>
            </a:tbl>
          </a:graphicData>
        </a:graphic>
      </p:graphicFrame>
    </p:spTree>
    <p:extLst>
      <p:ext uri="{BB962C8B-B14F-4D97-AF65-F5344CB8AC3E}">
        <p14:creationId xmlns:p14="http://schemas.microsoft.com/office/powerpoint/2010/main" val="311528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r>
              <a:rPr lang="en-IN" dirty="0"/>
              <a:t>Logical functions</a:t>
            </a:r>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542417523"/>
              </p:ext>
            </p:extLst>
          </p:nvPr>
        </p:nvGraphicFramePr>
        <p:xfrm>
          <a:off x="1313645" y="1916032"/>
          <a:ext cx="10006885" cy="442700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IF</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Checks a condition, and returns one value when it's TRUE, otherwise it returns a second value.</a:t>
                      </a:r>
                    </a:p>
                  </a:txBody>
                  <a:tcPr/>
                </a:tc>
                <a:tc>
                  <a:txBody>
                    <a:bodyPr/>
                    <a:lstStyle/>
                    <a:p>
                      <a:pPr algn="ctr"/>
                      <a:r>
                        <a:rPr lang="en-US" dirty="0">
                          <a:solidFill>
                            <a:schemeClr val="bg1"/>
                          </a:solidFill>
                        </a:rPr>
                        <a:t>IF(&lt;</a:t>
                      </a:r>
                      <a:r>
                        <a:rPr lang="en-US" dirty="0" err="1">
                          <a:solidFill>
                            <a:schemeClr val="bg1"/>
                          </a:solidFill>
                        </a:rPr>
                        <a:t>logical_test</a:t>
                      </a:r>
                      <a:r>
                        <a:rPr lang="en-US" dirty="0">
                          <a:solidFill>
                            <a:schemeClr val="bg1"/>
                          </a:solidFill>
                        </a:rPr>
                        <a:t>&gt;, &lt;</a:t>
                      </a:r>
                      <a:r>
                        <a:rPr lang="en-US" dirty="0" err="1">
                          <a:solidFill>
                            <a:schemeClr val="bg1"/>
                          </a:solidFill>
                        </a:rPr>
                        <a:t>value_if_true</a:t>
                      </a:r>
                      <a:r>
                        <a:rPr lang="en-US" dirty="0">
                          <a:solidFill>
                            <a:schemeClr val="bg1"/>
                          </a:solidFill>
                        </a:rPr>
                        <a:t>&gt;[, &lt;</a:t>
                      </a:r>
                      <a:r>
                        <a:rPr lang="en-US" dirty="0" err="1">
                          <a:solidFill>
                            <a:schemeClr val="bg1"/>
                          </a:solidFill>
                        </a:rPr>
                        <a:t>value_if_false</a:t>
                      </a:r>
                      <a:r>
                        <a:rPr lang="en-US" dirty="0">
                          <a:solidFill>
                            <a:schemeClr val="bg1"/>
                          </a:solidFill>
                        </a:rPr>
                        <a:t>&gt;])</a:t>
                      </a:r>
                      <a:endParaRPr lang="en-IN" dirty="0">
                        <a:solidFill>
                          <a:schemeClr val="bg1"/>
                        </a:solidFill>
                      </a:endParaRP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AND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Checks whether both arguments are TRUE, and returns TRUE if both arguments are TRUE. Otherwise returns false.</a:t>
                      </a:r>
                    </a:p>
                  </a:txBody>
                  <a:tcPr/>
                </a:tc>
                <a:tc>
                  <a:txBody>
                    <a:bodyPr/>
                    <a:lstStyle/>
                    <a:p>
                      <a:pPr algn="ctr"/>
                      <a:r>
                        <a:rPr lang="en-IN" dirty="0">
                          <a:solidFill>
                            <a:schemeClr val="bg1"/>
                          </a:solidFill>
                        </a:rPr>
                        <a:t>AND(&lt;logical1&gt;,&lt;logical2&gt;)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OR</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Checks whether one of the arguments is TRUE to return TRUE. The function returns FALSE if both arguments are FALSE.</a:t>
                      </a:r>
                    </a:p>
                    <a:p>
                      <a:endParaRPr lang="en-IN" dirty="0">
                        <a:solidFill>
                          <a:schemeClr val="bg1"/>
                        </a:solidFill>
                      </a:endParaRPr>
                    </a:p>
                  </a:txBody>
                  <a:tcPr/>
                </a:tc>
                <a:tc>
                  <a:txBody>
                    <a:bodyPr/>
                    <a:lstStyle/>
                    <a:p>
                      <a:pPr algn="ctr"/>
                      <a:r>
                        <a:rPr lang="en-IN" dirty="0">
                          <a:solidFill>
                            <a:schemeClr val="bg1"/>
                          </a:solidFill>
                        </a:rPr>
                        <a:t>OR(&lt;logical1&gt;,&lt;logical2&gt;)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3923360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17</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313628499"/>
              </p:ext>
            </p:extLst>
          </p:nvPr>
        </p:nvGraphicFramePr>
        <p:xfrm>
          <a:off x="1434903" y="1045804"/>
          <a:ext cx="10006885" cy="470132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389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NOT</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Changes FALSE to TRUE, or TRUE to FALSE.</a:t>
                      </a:r>
                    </a:p>
                  </a:txBody>
                  <a:tcPr/>
                </a:tc>
                <a:tc>
                  <a:txBody>
                    <a:bodyPr/>
                    <a:lstStyle/>
                    <a:p>
                      <a:pPr algn="ctr"/>
                      <a:r>
                        <a:rPr lang="en-IN" dirty="0">
                          <a:solidFill>
                            <a:schemeClr val="bg1"/>
                          </a:solidFill>
                        </a:rPr>
                        <a:t>NOT(&lt;logical&gt;)</a:t>
                      </a: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SWITCH</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Evaluates an expression against a list of values and returns one of multiple possible result expressions. This function can be used to avoid having multiple nested </a:t>
                      </a:r>
                      <a:r>
                        <a:rPr lang="en-US" sz="1800" b="0" i="0" u="none" strike="noStrike" kern="1200" dirty="0">
                          <a:solidFill>
                            <a:schemeClr val="bg1"/>
                          </a:solidFill>
                          <a:effectLst/>
                          <a:latin typeface="+mn-lt"/>
                          <a:ea typeface="+mn-ea"/>
                          <a:cs typeface="+mn-cs"/>
                          <a:hlinkClick r:id="rId2">
                            <a:extLst>
                              <a:ext uri="{A12FA001-AC4F-418D-AE19-62706E023703}">
                                <ahyp:hlinkClr xmlns:ahyp="http://schemas.microsoft.com/office/drawing/2018/hyperlinkcolor" val="tx"/>
                              </a:ext>
                            </a:extLst>
                          </a:hlinkClick>
                        </a:rPr>
                        <a:t>IF</a:t>
                      </a:r>
                      <a:r>
                        <a:rPr lang="en-US" sz="1800" b="0" i="0" kern="1200" dirty="0">
                          <a:solidFill>
                            <a:schemeClr val="bg1"/>
                          </a:solidFill>
                          <a:effectLst/>
                          <a:latin typeface="+mn-lt"/>
                          <a:ea typeface="+mn-ea"/>
                          <a:cs typeface="+mn-cs"/>
                        </a:rPr>
                        <a:t> statements.</a:t>
                      </a:r>
                      <a:endParaRPr lang="en-IN" dirty="0">
                        <a:solidFill>
                          <a:schemeClr val="bg1"/>
                        </a:solidFill>
                      </a:endParaRPr>
                    </a:p>
                  </a:txBody>
                  <a:tcPr/>
                </a:tc>
                <a:tc>
                  <a:txBody>
                    <a:bodyPr/>
                    <a:lstStyle/>
                    <a:p>
                      <a:pPr algn="ctr"/>
                      <a:r>
                        <a:rPr lang="en-US" dirty="0">
                          <a:solidFill>
                            <a:schemeClr val="bg1"/>
                          </a:solidFill>
                        </a:rPr>
                        <a:t>SWITCH(&lt;expression&gt;, &lt;value&gt;, &lt;result&gt;[, &lt;value&gt;, &lt;result&gt;]…[, &lt;else&gt;])</a:t>
                      </a:r>
                      <a:endParaRPr lang="en-IN" dirty="0">
                        <a:solidFill>
                          <a:schemeClr val="bg1"/>
                        </a:solidFill>
                      </a:endParaRP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IFERROR</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Evaluates an expression and returns a specified value if the expression returns an error; otherwise returns the value of the expression itself.</a:t>
                      </a:r>
                    </a:p>
                  </a:txBody>
                  <a:tcPr/>
                </a:tc>
                <a:tc>
                  <a:txBody>
                    <a:bodyPr/>
                    <a:lstStyle/>
                    <a:p>
                      <a:pPr algn="ctr"/>
                      <a:r>
                        <a:rPr lang="en-US" dirty="0">
                          <a:solidFill>
                            <a:schemeClr val="bg1"/>
                          </a:solidFill>
                        </a:rPr>
                        <a:t>IFERROR(value, </a:t>
                      </a:r>
                      <a:r>
                        <a:rPr lang="en-US" dirty="0" err="1">
                          <a:solidFill>
                            <a:schemeClr val="bg1"/>
                          </a:solidFill>
                        </a:rPr>
                        <a:t>value_if_error</a:t>
                      </a:r>
                      <a:r>
                        <a:rPr lang="en-US" dirty="0">
                          <a:solidFill>
                            <a:schemeClr val="bg1"/>
                          </a:solidFill>
                        </a:rPr>
                        <a:t>)</a:t>
                      </a:r>
                      <a:endParaRPr lang="en-IN" dirty="0">
                        <a:solidFill>
                          <a:schemeClr val="bg1"/>
                        </a:solidFill>
                      </a:endParaRPr>
                    </a:p>
                  </a:txBody>
                  <a:tcPr/>
                </a:tc>
                <a:extLst>
                  <a:ext uri="{0D108BD9-81ED-4DB2-BD59-A6C34878D82A}">
                    <a16:rowId xmlns:a16="http://schemas.microsoft.com/office/drawing/2014/main" val="3479931389"/>
                  </a:ext>
                </a:extLst>
              </a:tr>
            </a:tbl>
          </a:graphicData>
        </a:graphic>
      </p:graphicFrame>
    </p:spTree>
    <p:extLst>
      <p:ext uri="{BB962C8B-B14F-4D97-AF65-F5344CB8AC3E}">
        <p14:creationId xmlns:p14="http://schemas.microsoft.com/office/powerpoint/2010/main" val="3066531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r>
              <a:rPr lang="en-IN" dirty="0"/>
              <a:t>Parent and Child functions</a:t>
            </a:r>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18</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845618005"/>
              </p:ext>
            </p:extLst>
          </p:nvPr>
        </p:nvGraphicFramePr>
        <p:xfrm>
          <a:off x="1236372" y="1335515"/>
          <a:ext cx="10006885" cy="497564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PATH</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a delimited text string with the identifiers of all the parents of the current identifier, starting with the oldest and continuing until current.</a:t>
                      </a:r>
                    </a:p>
                  </a:txBody>
                  <a:tcPr/>
                </a:tc>
                <a:tc>
                  <a:txBody>
                    <a:bodyPr/>
                    <a:lstStyle/>
                    <a:p>
                      <a:pPr algn="ctr"/>
                      <a:r>
                        <a:rPr lang="en-US" dirty="0">
                          <a:solidFill>
                            <a:schemeClr val="bg1"/>
                          </a:solidFill>
                        </a:rPr>
                        <a:t>PATH(&lt;</a:t>
                      </a:r>
                      <a:r>
                        <a:rPr lang="en-US" dirty="0" err="1">
                          <a:solidFill>
                            <a:schemeClr val="bg1"/>
                          </a:solidFill>
                        </a:rPr>
                        <a:t>ID_columnName</a:t>
                      </a:r>
                      <a:r>
                        <a:rPr lang="en-US" dirty="0">
                          <a:solidFill>
                            <a:schemeClr val="bg1"/>
                          </a:solidFill>
                        </a:rPr>
                        <a:t>&gt;, &lt;</a:t>
                      </a:r>
                      <a:r>
                        <a:rPr lang="en-US" dirty="0" err="1">
                          <a:solidFill>
                            <a:schemeClr val="bg1"/>
                          </a:solidFill>
                        </a:rPr>
                        <a:t>parent_columnName</a:t>
                      </a:r>
                      <a:r>
                        <a:rPr lang="en-US" dirty="0">
                          <a:solidFill>
                            <a:schemeClr val="bg1"/>
                          </a:solidFill>
                        </a:rPr>
                        <a:t>&gt;)</a:t>
                      </a:r>
                      <a:endParaRPr lang="en-IN" dirty="0">
                        <a:solidFill>
                          <a:schemeClr val="bg1"/>
                        </a:solidFill>
                      </a:endParaRP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r>
                        <a:rPr lang="en-IN" sz="1800" b="1" i="0" kern="1200" dirty="0">
                          <a:solidFill>
                            <a:schemeClr val="bg1"/>
                          </a:solidFill>
                          <a:effectLst/>
                          <a:latin typeface="+mn-lt"/>
                          <a:ea typeface="+mn-ea"/>
                          <a:cs typeface="+mn-cs"/>
                        </a:rPr>
                        <a:t>PATHITEM</a:t>
                      </a:r>
                    </a:p>
                    <a:p>
                      <a:br>
                        <a:rPr lang="en-IN" sz="1800" b="0" i="0" kern="1200" dirty="0">
                          <a:solidFill>
                            <a:schemeClr val="bg1"/>
                          </a:solidFill>
                          <a:effectLst/>
                          <a:latin typeface="+mn-lt"/>
                          <a:ea typeface="+mn-ea"/>
                          <a:cs typeface="+mn-cs"/>
                        </a:rPr>
                      </a:b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item at the specified </a:t>
                      </a:r>
                      <a:r>
                        <a:rPr lang="en-US" sz="1800" b="0" i="1" kern="1200" dirty="0">
                          <a:solidFill>
                            <a:schemeClr val="bg1"/>
                          </a:solidFill>
                          <a:effectLst/>
                          <a:latin typeface="+mn-lt"/>
                          <a:ea typeface="+mn-ea"/>
                          <a:cs typeface="+mn-cs"/>
                        </a:rPr>
                        <a:t>position</a:t>
                      </a:r>
                      <a:r>
                        <a:rPr lang="en-US" sz="1800" b="0" i="0" kern="1200" dirty="0">
                          <a:solidFill>
                            <a:schemeClr val="bg1"/>
                          </a:solidFill>
                          <a:effectLst/>
                          <a:latin typeface="+mn-lt"/>
                          <a:ea typeface="+mn-ea"/>
                          <a:cs typeface="+mn-cs"/>
                        </a:rPr>
                        <a:t> from a string resulting from evaluation of a PATH function. Positions are counted from left to right</a:t>
                      </a:r>
                    </a:p>
                  </a:txBody>
                  <a:tcPr/>
                </a:tc>
                <a:tc>
                  <a:txBody>
                    <a:bodyPr/>
                    <a:lstStyle/>
                    <a:p>
                      <a:pPr algn="ctr"/>
                      <a:r>
                        <a:rPr lang="en-IN" dirty="0">
                          <a:solidFill>
                            <a:schemeClr val="bg1"/>
                          </a:solidFill>
                        </a:rPr>
                        <a:t>PATHITEM(&lt;path&gt;, &lt;position&gt;[, &lt;type&gt;])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PATHITEMREVERSE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item at the specified </a:t>
                      </a:r>
                      <a:r>
                        <a:rPr lang="en-US" sz="1800" b="0" i="1" kern="1200" dirty="0">
                          <a:solidFill>
                            <a:schemeClr val="bg1"/>
                          </a:solidFill>
                          <a:effectLst/>
                          <a:latin typeface="+mn-lt"/>
                          <a:ea typeface="+mn-ea"/>
                          <a:cs typeface="+mn-cs"/>
                        </a:rPr>
                        <a:t>position</a:t>
                      </a:r>
                      <a:r>
                        <a:rPr lang="en-US" sz="1800" b="0" i="0" kern="1200" dirty="0">
                          <a:solidFill>
                            <a:schemeClr val="bg1"/>
                          </a:solidFill>
                          <a:effectLst/>
                          <a:latin typeface="+mn-lt"/>
                          <a:ea typeface="+mn-ea"/>
                          <a:cs typeface="+mn-cs"/>
                        </a:rPr>
                        <a:t> from a string resulting from evaluation of a PATH function. Positions are counted backwards from right to left.</a:t>
                      </a:r>
                    </a:p>
                  </a:txBody>
                  <a:tcPr/>
                </a:tc>
                <a:tc>
                  <a:txBody>
                    <a:bodyPr/>
                    <a:lstStyle/>
                    <a:p>
                      <a:pPr algn="ctr"/>
                      <a:r>
                        <a:rPr lang="en-IN" dirty="0">
                          <a:solidFill>
                            <a:schemeClr val="bg1"/>
                          </a:solidFill>
                        </a:rPr>
                        <a:t>PATHITEMREVERSE(&lt;path&gt;, &lt;position&gt;[, &lt;type&gt;])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3846630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19</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1703365532"/>
              </p:ext>
            </p:extLst>
          </p:nvPr>
        </p:nvGraphicFramePr>
        <p:xfrm>
          <a:off x="1236372" y="1335515"/>
          <a:ext cx="10006885" cy="204956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PATHLENGTH</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number of parents to the specified item in a given PATH result, including self.</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US" dirty="0">
                          <a:solidFill>
                            <a:schemeClr val="bg1"/>
                          </a:solidFill>
                        </a:rPr>
                        <a:t>PATHLENGTH(&lt;path&gt;)</a:t>
                      </a:r>
                      <a:endParaRPr lang="en-IN" dirty="0">
                        <a:solidFill>
                          <a:schemeClr val="bg1"/>
                        </a:solidFill>
                      </a:endParaRPr>
                    </a:p>
                  </a:txBody>
                  <a:tcPr/>
                </a:tc>
                <a:extLst>
                  <a:ext uri="{0D108BD9-81ED-4DB2-BD59-A6C34878D82A}">
                    <a16:rowId xmlns:a16="http://schemas.microsoft.com/office/drawing/2014/main" val="3891204508"/>
                  </a:ext>
                </a:extLst>
              </a:tr>
            </a:tbl>
          </a:graphicData>
        </a:graphic>
      </p:graphicFrame>
    </p:spTree>
    <p:extLst>
      <p:ext uri="{BB962C8B-B14F-4D97-AF65-F5344CB8AC3E}">
        <p14:creationId xmlns:p14="http://schemas.microsoft.com/office/powerpoint/2010/main" val="2412983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C285-1715-4DD3-BBBF-3149D6147482}"/>
              </a:ext>
            </a:extLst>
          </p:cNvPr>
          <p:cNvSpPr>
            <a:spLocks noGrp="1"/>
          </p:cNvSpPr>
          <p:nvPr>
            <p:ph type="title"/>
          </p:nvPr>
        </p:nvSpPr>
        <p:spPr/>
        <p:txBody>
          <a:bodyPr/>
          <a:lstStyle/>
          <a:p>
            <a:r>
              <a:rPr lang="en-IN" dirty="0"/>
              <a:t>Data Analysis Expressions (DAX)</a:t>
            </a:r>
          </a:p>
        </p:txBody>
      </p:sp>
      <p:sp>
        <p:nvSpPr>
          <p:cNvPr id="3" name="Content Placeholder 2">
            <a:extLst>
              <a:ext uri="{FF2B5EF4-FFF2-40B4-BE49-F238E27FC236}">
                <a16:creationId xmlns:a16="http://schemas.microsoft.com/office/drawing/2014/main" id="{3DC3445C-F06B-401F-8454-E3E30EBE08C3}"/>
              </a:ext>
            </a:extLst>
          </p:cNvPr>
          <p:cNvSpPr>
            <a:spLocks noGrp="1"/>
          </p:cNvSpPr>
          <p:nvPr>
            <p:ph idx="1"/>
          </p:nvPr>
        </p:nvSpPr>
        <p:spPr>
          <a:xfrm>
            <a:off x="1527520" y="2112135"/>
            <a:ext cx="8997737" cy="3700060"/>
          </a:xfrm>
        </p:spPr>
        <p:txBody>
          <a:bodyPr/>
          <a:lstStyle/>
          <a:p>
            <a:r>
              <a:rPr lang="en-US" dirty="0"/>
              <a:t>Data Analysis Expressions (DAX) is a library of functions and operators that can be combined to build formulas and expressions in Power BI, Analysis Services, and Power Pivot in Excel data models.</a:t>
            </a:r>
            <a:endParaRPr lang="en-IN" dirty="0"/>
          </a:p>
        </p:txBody>
      </p:sp>
      <p:sp>
        <p:nvSpPr>
          <p:cNvPr id="4" name="Footer Placeholder 3">
            <a:extLst>
              <a:ext uri="{FF2B5EF4-FFF2-40B4-BE49-F238E27FC236}">
                <a16:creationId xmlns:a16="http://schemas.microsoft.com/office/drawing/2014/main" id="{59E2CBF0-CA87-4DC0-86AE-B80A245F6F9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FE1A634-8C79-42AC-9EF7-F0C84B396C2E}"/>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7" name="Text Placeholder 6">
            <a:extLst>
              <a:ext uri="{FF2B5EF4-FFF2-40B4-BE49-F238E27FC236}">
                <a16:creationId xmlns:a16="http://schemas.microsoft.com/office/drawing/2014/main" id="{07ECF4E8-5CD0-4BA0-BCEE-260201C9FFE6}"/>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756665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20</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2577903245"/>
              </p:ext>
            </p:extLst>
          </p:nvPr>
        </p:nvGraphicFramePr>
        <p:xfrm>
          <a:off x="1236372" y="1335515"/>
          <a:ext cx="10006885" cy="387836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RELATED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a related value from another table.</a:t>
                      </a:r>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RELATED(&lt;column&gt;)</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RELATEDTABLE</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Evaluates a table expression in a context modified by the given filters.</a:t>
                      </a:r>
                    </a:p>
                  </a:txBody>
                  <a:tcPr/>
                </a:tc>
                <a:tc>
                  <a:txBody>
                    <a:bodyPr/>
                    <a:lstStyle/>
                    <a:p>
                      <a:pPr algn="ctr"/>
                      <a:r>
                        <a:rPr lang="en-IN" dirty="0">
                          <a:solidFill>
                            <a:schemeClr val="bg1"/>
                          </a:solidFill>
                        </a:rPr>
                        <a:t>RELATEDTABLE(&lt;</a:t>
                      </a:r>
                      <a:r>
                        <a:rPr lang="en-IN" dirty="0" err="1">
                          <a:solidFill>
                            <a:schemeClr val="bg1"/>
                          </a:solidFill>
                        </a:rPr>
                        <a:t>tableName</a:t>
                      </a:r>
                      <a:r>
                        <a:rPr lang="en-IN" dirty="0">
                          <a:solidFill>
                            <a:schemeClr val="bg1"/>
                          </a:solidFill>
                        </a:rPr>
                        <a:t>&gt;)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USERELATIONSHIP</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Specifies the relationship to be used in a specific calculation as the one that exists between columnName1 and columnName2.</a:t>
                      </a:r>
                    </a:p>
                    <a:p>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USERELATIONSHIP(&lt;columnName1&gt;,&lt;columnName2&gt;)</a:t>
                      </a:r>
                    </a:p>
                  </a:txBody>
                  <a:tcPr/>
                </a:tc>
                <a:extLst>
                  <a:ext uri="{0D108BD9-81ED-4DB2-BD59-A6C34878D82A}">
                    <a16:rowId xmlns:a16="http://schemas.microsoft.com/office/drawing/2014/main" val="3488529394"/>
                  </a:ext>
                </a:extLst>
              </a:tr>
            </a:tbl>
          </a:graphicData>
        </a:graphic>
      </p:graphicFrame>
      <p:sp>
        <p:nvSpPr>
          <p:cNvPr id="6" name="TextBox 5">
            <a:extLst>
              <a:ext uri="{FF2B5EF4-FFF2-40B4-BE49-F238E27FC236}">
                <a16:creationId xmlns:a16="http://schemas.microsoft.com/office/drawing/2014/main" id="{F1B390DD-AF6F-45E4-9DE1-351F66B4D482}"/>
              </a:ext>
            </a:extLst>
          </p:cNvPr>
          <p:cNvSpPr txBox="1"/>
          <p:nvPr/>
        </p:nvSpPr>
        <p:spPr>
          <a:xfrm>
            <a:off x="1527520" y="360608"/>
            <a:ext cx="9393765" cy="1200329"/>
          </a:xfrm>
          <a:prstGeom prst="rect">
            <a:avLst/>
          </a:prstGeom>
          <a:noFill/>
        </p:spPr>
        <p:txBody>
          <a:bodyPr wrap="square" rtlCol="0">
            <a:spAutoFit/>
          </a:bodyPr>
          <a:lstStyle/>
          <a:p>
            <a:r>
              <a:rPr lang="en-IN" sz="3600" b="1" dirty="0">
                <a:solidFill>
                  <a:schemeClr val="bg1"/>
                </a:solidFill>
                <a:latin typeface="+mj-lt"/>
                <a:ea typeface="+mj-ea"/>
                <a:cs typeface="+mj-cs"/>
              </a:rPr>
              <a:t>Relationship functions</a:t>
            </a:r>
          </a:p>
          <a:p>
            <a:br>
              <a:rPr lang="en-IN" dirty="0"/>
            </a:br>
            <a:endParaRPr lang="en-IN" dirty="0"/>
          </a:p>
        </p:txBody>
      </p:sp>
    </p:spTree>
    <p:extLst>
      <p:ext uri="{BB962C8B-B14F-4D97-AF65-F5344CB8AC3E}">
        <p14:creationId xmlns:p14="http://schemas.microsoft.com/office/powerpoint/2010/main" val="3047997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21</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3854193347"/>
              </p:ext>
            </p:extLst>
          </p:nvPr>
        </p:nvGraphicFramePr>
        <p:xfrm>
          <a:off x="1236372" y="1335515"/>
          <a:ext cx="10006885" cy="204956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RANKX</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ranking of a number in a list of numbers for each row in the </a:t>
                      </a:r>
                      <a:r>
                        <a:rPr lang="en-US" sz="1800" b="0" i="1" kern="1200" dirty="0">
                          <a:solidFill>
                            <a:schemeClr val="bg1"/>
                          </a:solidFill>
                          <a:effectLst/>
                          <a:latin typeface="+mn-lt"/>
                          <a:ea typeface="+mn-ea"/>
                          <a:cs typeface="+mn-cs"/>
                        </a:rPr>
                        <a:t>table</a:t>
                      </a:r>
                      <a:r>
                        <a:rPr lang="en-US" sz="1800" b="0" i="0" kern="1200" dirty="0">
                          <a:solidFill>
                            <a:schemeClr val="bg1"/>
                          </a:solidFill>
                          <a:effectLst/>
                          <a:latin typeface="+mn-lt"/>
                          <a:ea typeface="+mn-ea"/>
                          <a:cs typeface="+mn-cs"/>
                        </a:rPr>
                        <a:t> argument.</a:t>
                      </a:r>
                    </a:p>
                  </a:txBody>
                  <a:tcPr/>
                </a:tc>
                <a:tc>
                  <a:txBody>
                    <a:bodyPr/>
                    <a:lstStyle/>
                    <a:p>
                      <a:pPr algn="ctr"/>
                      <a:r>
                        <a:rPr lang="en-US" dirty="0">
                          <a:solidFill>
                            <a:schemeClr val="bg1"/>
                          </a:solidFill>
                        </a:rPr>
                        <a:t>RANKX(&lt;table&gt;, &lt;expression&gt;[, &lt;value&gt;[, &lt;order&gt;[, &lt;ties&gt;]]])</a:t>
                      </a:r>
                      <a:endParaRPr lang="en-IN" dirty="0">
                        <a:solidFill>
                          <a:schemeClr val="bg1"/>
                        </a:solidFill>
                      </a:endParaRPr>
                    </a:p>
                  </a:txBody>
                  <a:tcPr/>
                </a:tc>
                <a:extLst>
                  <a:ext uri="{0D108BD9-81ED-4DB2-BD59-A6C34878D82A}">
                    <a16:rowId xmlns:a16="http://schemas.microsoft.com/office/drawing/2014/main" val="3891204508"/>
                  </a:ext>
                </a:extLst>
              </a:tr>
            </a:tbl>
          </a:graphicData>
        </a:graphic>
      </p:graphicFrame>
    </p:spTree>
    <p:extLst>
      <p:ext uri="{BB962C8B-B14F-4D97-AF65-F5344CB8AC3E}">
        <p14:creationId xmlns:p14="http://schemas.microsoft.com/office/powerpoint/2010/main" val="1595870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22</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3170447287"/>
              </p:ext>
            </p:extLst>
          </p:nvPr>
        </p:nvGraphicFramePr>
        <p:xfrm>
          <a:off x="1236372" y="1335515"/>
          <a:ext cx="10006885" cy="497564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ADDCOLUMNS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Adds calculated columns to the given table or table expression.</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US" dirty="0">
                          <a:solidFill>
                            <a:schemeClr val="bg1"/>
                          </a:solidFill>
                        </a:rPr>
                        <a:t>ADDCOLUMNS(&lt;table&gt;, &lt;name&gt;, &lt;expression&gt;[, &lt;name&gt;, &lt;expression&gt;]…)</a:t>
                      </a:r>
                      <a:endParaRPr lang="en-IN" dirty="0">
                        <a:solidFill>
                          <a:schemeClr val="bg1"/>
                        </a:solidFill>
                      </a:endParaRP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SUMMARIZE</a:t>
                      </a:r>
                    </a:p>
                    <a:p>
                      <a:br>
                        <a:rPr lang="en-IN" sz="1800" b="0" i="0" kern="1200" dirty="0">
                          <a:solidFill>
                            <a:schemeClr val="bg1"/>
                          </a:solidFill>
                          <a:effectLst/>
                          <a:latin typeface="+mn-lt"/>
                          <a:ea typeface="+mn-ea"/>
                          <a:cs typeface="+mn-cs"/>
                        </a:rPr>
                      </a:b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a summary table for the requested totals over a set of groups.</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US" dirty="0">
                          <a:solidFill>
                            <a:schemeClr val="bg1"/>
                          </a:solidFill>
                        </a:rPr>
                        <a:t>SUMMARIZE (&lt;table&gt;, &lt;</a:t>
                      </a:r>
                      <a:r>
                        <a:rPr lang="en-US" dirty="0" err="1">
                          <a:solidFill>
                            <a:schemeClr val="bg1"/>
                          </a:solidFill>
                        </a:rPr>
                        <a:t>groupBy_columnName</a:t>
                      </a:r>
                      <a:r>
                        <a:rPr lang="en-US" dirty="0">
                          <a:solidFill>
                            <a:schemeClr val="bg1"/>
                          </a:solidFill>
                        </a:rPr>
                        <a:t>&gt;[, &lt;</a:t>
                      </a:r>
                      <a:r>
                        <a:rPr lang="en-US" dirty="0" err="1">
                          <a:solidFill>
                            <a:schemeClr val="bg1"/>
                          </a:solidFill>
                        </a:rPr>
                        <a:t>groupBy_columnName</a:t>
                      </a:r>
                      <a:r>
                        <a:rPr lang="en-US" dirty="0">
                          <a:solidFill>
                            <a:schemeClr val="bg1"/>
                          </a:solidFill>
                        </a:rPr>
                        <a:t>&gt;]…[, &lt;name&gt;, &lt;expression&gt;]…)</a:t>
                      </a:r>
                      <a:endParaRPr lang="en-IN" dirty="0">
                        <a:solidFill>
                          <a:schemeClr val="bg1"/>
                        </a:solidFill>
                      </a:endParaRP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SUMMARIZECOLUMNS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a summary table over a set of groups.</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US" dirty="0">
                          <a:solidFill>
                            <a:schemeClr val="bg1"/>
                          </a:solidFill>
                        </a:rPr>
                        <a:t>SUMMARIZECOLUMNS( &lt;</a:t>
                      </a:r>
                      <a:r>
                        <a:rPr lang="en-US" dirty="0" err="1">
                          <a:solidFill>
                            <a:schemeClr val="bg1"/>
                          </a:solidFill>
                        </a:rPr>
                        <a:t>groupBy_columnName</a:t>
                      </a:r>
                      <a:r>
                        <a:rPr lang="en-US" dirty="0">
                          <a:solidFill>
                            <a:schemeClr val="bg1"/>
                          </a:solidFill>
                        </a:rPr>
                        <a:t>&gt; [, &lt; </a:t>
                      </a:r>
                      <a:r>
                        <a:rPr lang="en-US" dirty="0" err="1">
                          <a:solidFill>
                            <a:schemeClr val="bg1"/>
                          </a:solidFill>
                        </a:rPr>
                        <a:t>groupBy_columnName</a:t>
                      </a:r>
                      <a:r>
                        <a:rPr lang="en-US" dirty="0">
                          <a:solidFill>
                            <a:schemeClr val="bg1"/>
                          </a:solidFill>
                        </a:rPr>
                        <a:t> &gt;]…, [&lt;</a:t>
                      </a:r>
                      <a:r>
                        <a:rPr lang="en-US" dirty="0" err="1">
                          <a:solidFill>
                            <a:schemeClr val="bg1"/>
                          </a:solidFill>
                        </a:rPr>
                        <a:t>filterTable</a:t>
                      </a:r>
                      <a:r>
                        <a:rPr lang="en-US" dirty="0">
                          <a:solidFill>
                            <a:schemeClr val="bg1"/>
                          </a:solidFill>
                        </a:rPr>
                        <a:t>&gt;]…[, &lt;name&gt;, &lt;expression&gt;]…)</a:t>
                      </a:r>
                      <a:endParaRPr lang="en-IN" dirty="0">
                        <a:solidFill>
                          <a:schemeClr val="bg1"/>
                        </a:solidFill>
                      </a:endParaRPr>
                    </a:p>
                  </a:txBody>
                  <a:tcPr/>
                </a:tc>
                <a:extLst>
                  <a:ext uri="{0D108BD9-81ED-4DB2-BD59-A6C34878D82A}">
                    <a16:rowId xmlns:a16="http://schemas.microsoft.com/office/drawing/2014/main" val="3488529394"/>
                  </a:ext>
                </a:extLst>
              </a:tr>
            </a:tbl>
          </a:graphicData>
        </a:graphic>
      </p:graphicFrame>
      <p:sp>
        <p:nvSpPr>
          <p:cNvPr id="9" name="TextBox 8">
            <a:extLst>
              <a:ext uri="{FF2B5EF4-FFF2-40B4-BE49-F238E27FC236}">
                <a16:creationId xmlns:a16="http://schemas.microsoft.com/office/drawing/2014/main" id="{AB03D89A-7CB1-4F28-85DB-6FA880DA59C1}"/>
              </a:ext>
            </a:extLst>
          </p:cNvPr>
          <p:cNvSpPr txBox="1"/>
          <p:nvPr/>
        </p:nvSpPr>
        <p:spPr>
          <a:xfrm>
            <a:off x="1399117" y="403632"/>
            <a:ext cx="9393765" cy="1200329"/>
          </a:xfrm>
          <a:prstGeom prst="rect">
            <a:avLst/>
          </a:prstGeom>
          <a:noFill/>
        </p:spPr>
        <p:txBody>
          <a:bodyPr wrap="square" rtlCol="0">
            <a:spAutoFit/>
          </a:bodyPr>
          <a:lstStyle/>
          <a:p>
            <a:r>
              <a:rPr lang="en-IN" sz="3600" b="1" dirty="0">
                <a:solidFill>
                  <a:schemeClr val="bg1"/>
                </a:solidFill>
                <a:latin typeface="+mj-lt"/>
                <a:ea typeface="+mj-ea"/>
                <a:cs typeface="+mj-cs"/>
              </a:rPr>
              <a:t>Table</a:t>
            </a:r>
            <a:r>
              <a:rPr lang="en-IN" b="1" dirty="0"/>
              <a:t> </a:t>
            </a:r>
            <a:r>
              <a:rPr lang="en-IN" sz="3600" b="1" dirty="0">
                <a:solidFill>
                  <a:schemeClr val="bg1"/>
                </a:solidFill>
                <a:latin typeface="+mj-lt"/>
                <a:ea typeface="+mj-ea"/>
                <a:cs typeface="+mj-cs"/>
              </a:rPr>
              <a:t>manipulation functions</a:t>
            </a:r>
          </a:p>
          <a:p>
            <a:br>
              <a:rPr lang="en-IN" dirty="0"/>
            </a:br>
            <a:endParaRPr lang="en-IN" dirty="0"/>
          </a:p>
        </p:txBody>
      </p:sp>
    </p:spTree>
    <p:extLst>
      <p:ext uri="{BB962C8B-B14F-4D97-AF65-F5344CB8AC3E}">
        <p14:creationId xmlns:p14="http://schemas.microsoft.com/office/powerpoint/2010/main" val="679670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23</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4008440242"/>
              </p:ext>
            </p:extLst>
          </p:nvPr>
        </p:nvGraphicFramePr>
        <p:xfrm>
          <a:off x="1236372" y="1335515"/>
          <a:ext cx="10006885" cy="497564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SELECTCOLUMNS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a table with selected columns from the table and new columns specified by the DAX expressions.</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US" dirty="0">
                          <a:solidFill>
                            <a:schemeClr val="bg1"/>
                          </a:solidFill>
                        </a:rPr>
                        <a:t>SELECTCOLUMNS(&lt;Table&gt;, [&lt;Name&gt;], &lt;Expression&gt;, &lt;Name&gt;], …)</a:t>
                      </a:r>
                      <a:endParaRPr lang="en-IN" dirty="0">
                        <a:solidFill>
                          <a:schemeClr val="bg1"/>
                        </a:solidFill>
                      </a:endParaRP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TOPN</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top N rows of the specified table.</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US" dirty="0">
                          <a:solidFill>
                            <a:schemeClr val="bg1"/>
                          </a:solidFill>
                        </a:rPr>
                        <a:t>TOPN(&lt;</a:t>
                      </a:r>
                      <a:r>
                        <a:rPr lang="en-US" dirty="0" err="1">
                          <a:solidFill>
                            <a:schemeClr val="bg1"/>
                          </a:solidFill>
                        </a:rPr>
                        <a:t>N_Value</a:t>
                      </a:r>
                      <a:r>
                        <a:rPr lang="en-US" dirty="0">
                          <a:solidFill>
                            <a:schemeClr val="bg1"/>
                          </a:solidFill>
                        </a:rPr>
                        <a:t>&gt;, &lt;Table&gt;, &lt;</a:t>
                      </a:r>
                      <a:r>
                        <a:rPr lang="en-US" dirty="0" err="1">
                          <a:solidFill>
                            <a:schemeClr val="bg1"/>
                          </a:solidFill>
                        </a:rPr>
                        <a:t>OrderBy_Expression</a:t>
                      </a:r>
                      <a:r>
                        <a:rPr lang="en-US" dirty="0">
                          <a:solidFill>
                            <a:schemeClr val="bg1"/>
                          </a:solidFill>
                        </a:rPr>
                        <a:t>&gt;, [&lt;Order&gt;[, &lt;</a:t>
                      </a:r>
                      <a:r>
                        <a:rPr lang="en-US" dirty="0" err="1">
                          <a:solidFill>
                            <a:schemeClr val="bg1"/>
                          </a:solidFill>
                        </a:rPr>
                        <a:t>OrderBy_Expression</a:t>
                      </a:r>
                      <a:r>
                        <a:rPr lang="en-US" dirty="0">
                          <a:solidFill>
                            <a:schemeClr val="bg1"/>
                          </a:solidFill>
                        </a:rPr>
                        <a:t>&gt;, [&lt;Order&gt;]]…])</a:t>
                      </a:r>
                      <a:endParaRPr lang="en-IN" dirty="0">
                        <a:solidFill>
                          <a:schemeClr val="bg1"/>
                        </a:solidFill>
                      </a:endParaRP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TREATAS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Applies the result of a table expression as filters to columns from an unrelated table.</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TREATAS(</a:t>
                      </a:r>
                      <a:r>
                        <a:rPr lang="en-IN" dirty="0" err="1">
                          <a:solidFill>
                            <a:schemeClr val="bg1"/>
                          </a:solidFill>
                        </a:rPr>
                        <a:t>table_expression</a:t>
                      </a:r>
                      <a:r>
                        <a:rPr lang="en-IN" dirty="0">
                          <a:solidFill>
                            <a:schemeClr val="bg1"/>
                          </a:solidFill>
                        </a:rPr>
                        <a:t>, &lt;column&gt;[, &lt;column&gt;[, &lt;column&gt;[,…]]]} )</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1222562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24</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2226954661"/>
              </p:ext>
            </p:extLst>
          </p:nvPr>
        </p:nvGraphicFramePr>
        <p:xfrm>
          <a:off x="1236372" y="1335515"/>
          <a:ext cx="10006885" cy="470132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COMBINEVALUES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Joins two or more text strings into one text string. The primary purpose of this function is to support multi-column relationships in Direct Query models. See </a:t>
                      </a:r>
                      <a:r>
                        <a:rPr lang="en-US" sz="1800" b="1" i="0" kern="1200" dirty="0">
                          <a:solidFill>
                            <a:schemeClr val="bg1"/>
                          </a:solidFill>
                          <a:effectLst/>
                          <a:latin typeface="+mn-lt"/>
                          <a:ea typeface="+mn-ea"/>
                          <a:cs typeface="+mn-cs"/>
                        </a:rPr>
                        <a:t>Remarks</a:t>
                      </a:r>
                      <a:r>
                        <a:rPr lang="en-US" sz="1800" b="0" i="0" kern="1200" dirty="0">
                          <a:solidFill>
                            <a:schemeClr val="bg1"/>
                          </a:solidFill>
                          <a:effectLst/>
                          <a:latin typeface="+mn-lt"/>
                          <a:ea typeface="+mn-ea"/>
                          <a:cs typeface="+mn-cs"/>
                        </a:rPr>
                        <a:t> for details.</a:t>
                      </a:r>
                    </a:p>
                    <a:p>
                      <a:endParaRPr lang="en-US" sz="1800" b="0" i="0" kern="1200" dirty="0">
                        <a:solidFill>
                          <a:schemeClr val="bg1"/>
                        </a:solidFill>
                        <a:effectLst/>
                        <a:latin typeface="+mn-lt"/>
                        <a:ea typeface="+mn-ea"/>
                        <a:cs typeface="+mn-cs"/>
                      </a:endParaRPr>
                    </a:p>
                  </a:txBody>
                  <a:tcPr/>
                </a:tc>
                <a:tc>
                  <a:txBody>
                    <a:bodyPr/>
                    <a:lstStyle/>
                    <a:p>
                      <a:pPr algn="ctr"/>
                      <a:r>
                        <a:rPr lang="fr-FR" dirty="0">
                          <a:solidFill>
                            <a:schemeClr val="bg1"/>
                          </a:solidFill>
                        </a:rPr>
                        <a:t>COMBINEVALUES(&lt;</a:t>
                      </a:r>
                      <a:r>
                        <a:rPr lang="fr-FR" dirty="0" err="1">
                          <a:solidFill>
                            <a:schemeClr val="bg1"/>
                          </a:solidFill>
                        </a:rPr>
                        <a:t>delimiter</a:t>
                      </a:r>
                      <a:r>
                        <a:rPr lang="fr-FR" dirty="0">
                          <a:solidFill>
                            <a:schemeClr val="bg1"/>
                          </a:solidFill>
                        </a:rPr>
                        <a:t>&gt;, &lt;expression&gt;, &lt;expression&gt;[, &lt;expression&gt;]…)</a:t>
                      </a:r>
                      <a:endParaRPr lang="en-IN" dirty="0">
                        <a:solidFill>
                          <a:schemeClr val="bg1"/>
                        </a:solidFill>
                      </a:endParaRPr>
                    </a:p>
                  </a:txBody>
                  <a:tcPr/>
                </a:tc>
                <a:extLst>
                  <a:ext uri="{0D108BD9-81ED-4DB2-BD59-A6C34878D82A}">
                    <a16:rowId xmlns:a16="http://schemas.microsoft.com/office/drawing/2014/main" val="3891204508"/>
                  </a:ext>
                </a:extLst>
              </a:tr>
              <a:tr h="586521">
                <a:tc>
                  <a:txBody>
                    <a:bodyPr/>
                    <a:lstStyle/>
                    <a:p>
                      <a:pPr algn="ct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CONCATENATE</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Joins two text strings into one text string.</a:t>
                      </a:r>
                    </a:p>
                  </a:txBody>
                  <a:tcPr/>
                </a:tc>
                <a:tc>
                  <a:txBody>
                    <a:bodyPr/>
                    <a:lstStyle/>
                    <a:p>
                      <a:pPr algn="ctr"/>
                      <a:r>
                        <a:rPr lang="en-IN" dirty="0">
                          <a:solidFill>
                            <a:schemeClr val="bg1"/>
                          </a:solidFill>
                        </a:rPr>
                        <a:t>CONCATENATE(&lt;text1&gt;, &lt;text2&gt;)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LEFT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Returns the specified number of characters from the start of a text string.</a:t>
                      </a:r>
                    </a:p>
                    <a:p>
                      <a:endParaRPr lang="en-US" sz="1800" b="0" i="0" kern="1200" dirty="0">
                        <a:solidFill>
                          <a:schemeClr val="bg1"/>
                        </a:solidFill>
                        <a:effectLst/>
                        <a:latin typeface="+mn-lt"/>
                        <a:ea typeface="+mn-ea"/>
                        <a:cs typeface="+mn-cs"/>
                      </a:endParaRPr>
                    </a:p>
                  </a:txBody>
                  <a:tcPr/>
                </a:tc>
                <a:tc>
                  <a:txBody>
                    <a:bodyPr/>
                    <a:lstStyle/>
                    <a:p>
                      <a:pPr algn="ctr"/>
                      <a:r>
                        <a:rPr lang="en-US" dirty="0">
                          <a:solidFill>
                            <a:schemeClr val="bg1"/>
                          </a:solidFill>
                        </a:rPr>
                        <a:t>LEFT(&lt;text&gt;, &lt;</a:t>
                      </a:r>
                      <a:r>
                        <a:rPr lang="en-US" dirty="0" err="1">
                          <a:solidFill>
                            <a:schemeClr val="bg1"/>
                          </a:solidFill>
                        </a:rPr>
                        <a:t>num_chars</a:t>
                      </a:r>
                      <a:r>
                        <a:rPr lang="en-US" dirty="0">
                          <a:solidFill>
                            <a:schemeClr val="bg1"/>
                          </a:solidFill>
                        </a:rPr>
                        <a:t>&gt;) </a:t>
                      </a:r>
                      <a:endParaRPr lang="en-IN" dirty="0">
                        <a:solidFill>
                          <a:schemeClr val="bg1"/>
                        </a:solidFill>
                      </a:endParaRPr>
                    </a:p>
                  </a:txBody>
                  <a:tcPr/>
                </a:tc>
                <a:extLst>
                  <a:ext uri="{0D108BD9-81ED-4DB2-BD59-A6C34878D82A}">
                    <a16:rowId xmlns:a16="http://schemas.microsoft.com/office/drawing/2014/main" val="3488529394"/>
                  </a:ext>
                </a:extLst>
              </a:tr>
            </a:tbl>
          </a:graphicData>
        </a:graphic>
      </p:graphicFrame>
      <p:sp>
        <p:nvSpPr>
          <p:cNvPr id="9" name="TextBox 8">
            <a:extLst>
              <a:ext uri="{FF2B5EF4-FFF2-40B4-BE49-F238E27FC236}">
                <a16:creationId xmlns:a16="http://schemas.microsoft.com/office/drawing/2014/main" id="{9745925A-04CE-4407-A725-1FE86E616FA3}"/>
              </a:ext>
            </a:extLst>
          </p:cNvPr>
          <p:cNvSpPr txBox="1"/>
          <p:nvPr/>
        </p:nvSpPr>
        <p:spPr>
          <a:xfrm>
            <a:off x="1527520" y="360608"/>
            <a:ext cx="9393765" cy="1200329"/>
          </a:xfrm>
          <a:prstGeom prst="rect">
            <a:avLst/>
          </a:prstGeom>
          <a:noFill/>
        </p:spPr>
        <p:txBody>
          <a:bodyPr wrap="square" rtlCol="0">
            <a:spAutoFit/>
          </a:bodyPr>
          <a:lstStyle/>
          <a:p>
            <a:r>
              <a:rPr lang="en-IN" sz="3600" b="1" dirty="0">
                <a:solidFill>
                  <a:schemeClr val="bg1"/>
                </a:solidFill>
                <a:latin typeface="+mj-lt"/>
                <a:ea typeface="+mj-ea"/>
                <a:cs typeface="+mj-cs"/>
              </a:rPr>
              <a:t>Text functions</a:t>
            </a:r>
          </a:p>
          <a:p>
            <a:br>
              <a:rPr lang="en-IN" dirty="0"/>
            </a:br>
            <a:endParaRPr lang="en-IN" dirty="0"/>
          </a:p>
        </p:txBody>
      </p:sp>
    </p:spTree>
    <p:extLst>
      <p:ext uri="{BB962C8B-B14F-4D97-AF65-F5344CB8AC3E}">
        <p14:creationId xmlns:p14="http://schemas.microsoft.com/office/powerpoint/2010/main" val="548551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25</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3215813047"/>
              </p:ext>
            </p:extLst>
          </p:nvPr>
        </p:nvGraphicFramePr>
        <p:xfrm>
          <a:off x="1236372" y="1335515"/>
          <a:ext cx="10006885" cy="442700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LEN</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number of characters in a text string.</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LEN(&lt;text&gt;)</a:t>
                      </a:r>
                    </a:p>
                  </a:txBody>
                  <a:tcPr/>
                </a:tc>
                <a:extLst>
                  <a:ext uri="{0D108BD9-81ED-4DB2-BD59-A6C34878D82A}">
                    <a16:rowId xmlns:a16="http://schemas.microsoft.com/office/drawing/2014/main" val="3891204508"/>
                  </a:ext>
                </a:extLst>
              </a:tr>
              <a:tr h="586521">
                <a:tc>
                  <a:txBody>
                    <a:bodyPr/>
                    <a:lstStyle/>
                    <a:p>
                      <a:pPr algn="ct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MID</a:t>
                      </a:r>
                    </a:p>
                    <a:p>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Returns a string of characters from the middle of a text string, given a starting position and length.</a:t>
                      </a:r>
                    </a:p>
                  </a:txBody>
                  <a:tcPr/>
                </a:tc>
                <a:tc>
                  <a:txBody>
                    <a:bodyPr/>
                    <a:lstStyle/>
                    <a:p>
                      <a:pPr algn="ctr"/>
                      <a:r>
                        <a:rPr lang="en-IN" dirty="0">
                          <a:solidFill>
                            <a:schemeClr val="bg1"/>
                          </a:solidFill>
                        </a:rPr>
                        <a:t>MID(&lt;text&gt;, &lt;</a:t>
                      </a:r>
                      <a:r>
                        <a:rPr lang="en-IN" dirty="0" err="1">
                          <a:solidFill>
                            <a:schemeClr val="bg1"/>
                          </a:solidFill>
                        </a:rPr>
                        <a:t>start_num</a:t>
                      </a:r>
                      <a:r>
                        <a:rPr lang="en-IN" dirty="0">
                          <a:solidFill>
                            <a:schemeClr val="bg1"/>
                          </a:solidFill>
                        </a:rPr>
                        <a:t>&gt;, &lt;</a:t>
                      </a:r>
                      <a:r>
                        <a:rPr lang="en-IN" dirty="0" err="1">
                          <a:solidFill>
                            <a:schemeClr val="bg1"/>
                          </a:solidFill>
                        </a:rPr>
                        <a:t>num_chars</a:t>
                      </a:r>
                      <a:r>
                        <a:rPr lang="en-IN" dirty="0">
                          <a:solidFill>
                            <a:schemeClr val="bg1"/>
                          </a:solidFill>
                        </a:rPr>
                        <a:t>&gt;)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RIGHT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RIGHT returns the last character or characters in a text string, based on the number of characters you specify.</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RIGHT(&lt;text&gt;, &lt;</a:t>
                      </a:r>
                      <a:r>
                        <a:rPr lang="en-IN" dirty="0" err="1">
                          <a:solidFill>
                            <a:schemeClr val="bg1"/>
                          </a:solidFill>
                        </a:rPr>
                        <a:t>num_chars</a:t>
                      </a:r>
                      <a:r>
                        <a:rPr lang="en-IN" dirty="0">
                          <a:solidFill>
                            <a:schemeClr val="bg1"/>
                          </a:solidFill>
                        </a:rPr>
                        <a:t>&gt;)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3163290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26</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1351182106"/>
              </p:ext>
            </p:extLst>
          </p:nvPr>
        </p:nvGraphicFramePr>
        <p:xfrm>
          <a:off x="1236372" y="1335515"/>
          <a:ext cx="10006885" cy="442700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UPPER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Converts a text string to all uppercase letters.</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UPPER (&lt;text&gt;)</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LOWER</a:t>
                      </a:r>
                    </a:p>
                    <a:p>
                      <a:pPr algn="ct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Converts all letters in a text string to lowercase.</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LOWER(&lt;text&gt;)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TRIM</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Removes all spaces from text except for single spaces between words.</a:t>
                      </a:r>
                    </a:p>
                    <a:p>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TRIM(&lt;text&gt;)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398563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27</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1440937888"/>
              </p:ext>
            </p:extLst>
          </p:nvPr>
        </p:nvGraphicFramePr>
        <p:xfrm>
          <a:off x="1236372" y="1335515"/>
          <a:ext cx="10006885" cy="470132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DATESBETWEEN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Returns a table that contains a column of dates that begins with a specified start date and continues until a specified end date.</a:t>
                      </a:r>
                    </a:p>
                  </a:txBody>
                  <a:tcPr/>
                </a:tc>
                <a:tc>
                  <a:txBody>
                    <a:bodyPr/>
                    <a:lstStyle/>
                    <a:p>
                      <a:pPr algn="ctr"/>
                      <a:r>
                        <a:rPr lang="en-IN" dirty="0">
                          <a:solidFill>
                            <a:schemeClr val="bg1"/>
                          </a:solidFill>
                        </a:rPr>
                        <a:t>DATESBETWEEN(&lt;Dates&gt;, &lt;StartDate&gt;, &lt;</a:t>
                      </a:r>
                      <a:r>
                        <a:rPr lang="en-IN" dirty="0" err="1">
                          <a:solidFill>
                            <a:schemeClr val="bg1"/>
                          </a:solidFill>
                        </a:rPr>
                        <a:t>EndDate</a:t>
                      </a:r>
                      <a:r>
                        <a:rPr lang="en-IN" dirty="0">
                          <a:solidFill>
                            <a:schemeClr val="bg1"/>
                          </a:solidFill>
                        </a:rPr>
                        <a:t>&gt;)</a:t>
                      </a:r>
                    </a:p>
                  </a:txBody>
                  <a:tcPr/>
                </a:tc>
                <a:extLst>
                  <a:ext uri="{0D108BD9-81ED-4DB2-BD59-A6C34878D82A}">
                    <a16:rowId xmlns:a16="http://schemas.microsoft.com/office/drawing/2014/main" val="3891204508"/>
                  </a:ext>
                </a:extLst>
              </a:tr>
              <a:tr h="586521">
                <a:tc>
                  <a:txBody>
                    <a:bodyPr/>
                    <a:lstStyle/>
                    <a:p>
                      <a:pPr algn="ct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lang="en-IN" sz="1800" b="0" i="0" kern="1200" dirty="0">
                          <a:solidFill>
                            <a:schemeClr val="bg1"/>
                          </a:solidFill>
                          <a:effectLst/>
                          <a:latin typeface="+mn-lt"/>
                          <a:ea typeface="+mn-ea"/>
                          <a:cs typeface="+mn-cs"/>
                        </a:rPr>
                      </a:br>
                      <a:r>
                        <a:rPr lang="en-IN" sz="1800" b="1" i="0" kern="1200" dirty="0">
                          <a:solidFill>
                            <a:schemeClr val="bg1"/>
                          </a:solidFill>
                          <a:effectLst/>
                          <a:latin typeface="+mn-lt"/>
                          <a:ea typeface="+mn-ea"/>
                          <a:cs typeface="+mn-cs"/>
                        </a:rPr>
                        <a:t>DATESINPERIOD</a:t>
                      </a:r>
                    </a:p>
                    <a:p>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a table that contains a column of dates that begins with a specified start date and continues for the specified number and type of date intervals.</a:t>
                      </a:r>
                    </a:p>
                  </a:txBody>
                  <a:tcPr/>
                </a:tc>
                <a:tc>
                  <a:txBody>
                    <a:bodyPr/>
                    <a:lstStyle/>
                    <a:p>
                      <a:pPr algn="ctr"/>
                      <a:r>
                        <a:rPr lang="en-US" dirty="0">
                          <a:solidFill>
                            <a:schemeClr val="bg1"/>
                          </a:solidFill>
                        </a:rPr>
                        <a:t>DATESINPERIOD(&lt;dates&gt;, &lt;</a:t>
                      </a:r>
                      <a:r>
                        <a:rPr lang="en-US" dirty="0" err="1">
                          <a:solidFill>
                            <a:schemeClr val="bg1"/>
                          </a:solidFill>
                        </a:rPr>
                        <a:t>start_date</a:t>
                      </a:r>
                      <a:r>
                        <a:rPr lang="en-US" dirty="0">
                          <a:solidFill>
                            <a:schemeClr val="bg1"/>
                          </a:solidFill>
                        </a:rPr>
                        <a:t>&gt;, &lt;</a:t>
                      </a:r>
                      <a:r>
                        <a:rPr lang="en-US" dirty="0" err="1">
                          <a:solidFill>
                            <a:schemeClr val="bg1"/>
                          </a:solidFill>
                        </a:rPr>
                        <a:t>number_of_intervals</a:t>
                      </a:r>
                      <a:r>
                        <a:rPr lang="en-US" dirty="0">
                          <a:solidFill>
                            <a:schemeClr val="bg1"/>
                          </a:solidFill>
                        </a:rPr>
                        <a:t>&gt;, &lt;interval&gt;)</a:t>
                      </a:r>
                      <a:endParaRPr lang="en-IN" dirty="0">
                        <a:solidFill>
                          <a:schemeClr val="bg1"/>
                        </a:solidFill>
                      </a:endParaRP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DATESMTD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a table that contains a column of the dates for the month to date, in the current context.</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DATESMTD(&lt;dates&gt;)</a:t>
                      </a:r>
                    </a:p>
                  </a:txBody>
                  <a:tcPr/>
                </a:tc>
                <a:extLst>
                  <a:ext uri="{0D108BD9-81ED-4DB2-BD59-A6C34878D82A}">
                    <a16:rowId xmlns:a16="http://schemas.microsoft.com/office/drawing/2014/main" val="3488529394"/>
                  </a:ext>
                </a:extLst>
              </a:tr>
            </a:tbl>
          </a:graphicData>
        </a:graphic>
      </p:graphicFrame>
      <p:sp>
        <p:nvSpPr>
          <p:cNvPr id="9" name="TextBox 8">
            <a:extLst>
              <a:ext uri="{FF2B5EF4-FFF2-40B4-BE49-F238E27FC236}">
                <a16:creationId xmlns:a16="http://schemas.microsoft.com/office/drawing/2014/main" id="{63AD63D8-2E37-4B56-9EA8-92E077245548}"/>
              </a:ext>
            </a:extLst>
          </p:cNvPr>
          <p:cNvSpPr txBox="1"/>
          <p:nvPr/>
        </p:nvSpPr>
        <p:spPr>
          <a:xfrm>
            <a:off x="1527520" y="360608"/>
            <a:ext cx="9393765" cy="1200329"/>
          </a:xfrm>
          <a:prstGeom prst="rect">
            <a:avLst/>
          </a:prstGeom>
          <a:noFill/>
        </p:spPr>
        <p:txBody>
          <a:bodyPr wrap="square" rtlCol="0">
            <a:spAutoFit/>
          </a:bodyPr>
          <a:lstStyle/>
          <a:p>
            <a:r>
              <a:rPr lang="en-IN" sz="3600" b="1" dirty="0">
                <a:solidFill>
                  <a:schemeClr val="bg1"/>
                </a:solidFill>
                <a:latin typeface="+mj-lt"/>
                <a:ea typeface="+mj-ea"/>
                <a:cs typeface="+mj-cs"/>
              </a:rPr>
              <a:t>Date intelligence functions</a:t>
            </a:r>
          </a:p>
          <a:p>
            <a:br>
              <a:rPr lang="en-IN" dirty="0"/>
            </a:br>
            <a:endParaRPr lang="en-IN" dirty="0"/>
          </a:p>
        </p:txBody>
      </p:sp>
    </p:spTree>
    <p:extLst>
      <p:ext uri="{BB962C8B-B14F-4D97-AF65-F5344CB8AC3E}">
        <p14:creationId xmlns:p14="http://schemas.microsoft.com/office/powerpoint/2010/main" val="236938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28</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1271951929"/>
              </p:ext>
            </p:extLst>
          </p:nvPr>
        </p:nvGraphicFramePr>
        <p:xfrm>
          <a:off x="1236372" y="1335515"/>
          <a:ext cx="10006885" cy="442700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DATESQTD</a:t>
                      </a:r>
                    </a:p>
                  </a:txBody>
                  <a:tcPr/>
                </a:tc>
                <a:tc>
                  <a:txBody>
                    <a:bodyPr/>
                    <a:lstStyle/>
                    <a:p>
                      <a:r>
                        <a:rPr lang="en-US" sz="1800" b="0" i="0" kern="1200" dirty="0">
                          <a:solidFill>
                            <a:schemeClr val="bg1"/>
                          </a:solidFill>
                          <a:effectLst/>
                          <a:latin typeface="+mn-lt"/>
                          <a:ea typeface="+mn-ea"/>
                          <a:cs typeface="+mn-cs"/>
                        </a:rPr>
                        <a:t>Returns a table that contains a column of the dates for the quarter to date, in the current context.</a:t>
                      </a:r>
                    </a:p>
                  </a:txBody>
                  <a:tcPr/>
                </a:tc>
                <a:tc>
                  <a:txBody>
                    <a:bodyPr/>
                    <a:lstStyle/>
                    <a:p>
                      <a:pPr algn="ctr"/>
                      <a:r>
                        <a:rPr lang="en-IN" dirty="0">
                          <a:solidFill>
                            <a:schemeClr val="bg1"/>
                          </a:solidFill>
                        </a:rPr>
                        <a:t>DATESQTD(&lt;dates&gt;)</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DATESYTD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sz="1800" b="1" i="0" kern="1200" dirty="0">
                        <a:solidFill>
                          <a:schemeClr val="bg1"/>
                        </a:solidFill>
                        <a:effectLst/>
                        <a:latin typeface="+mn-lt"/>
                        <a:ea typeface="+mn-ea"/>
                        <a:cs typeface="+mn-cs"/>
                      </a:endParaRPr>
                    </a:p>
                  </a:txBody>
                  <a:tcPr/>
                </a:tc>
                <a:tc>
                  <a:txBody>
                    <a:bodyPr/>
                    <a:lstStyle/>
                    <a:p>
                      <a:br>
                        <a:rPr lang="en-US" sz="1800" b="0" i="0" kern="1200" dirty="0">
                          <a:solidFill>
                            <a:schemeClr val="bg1"/>
                          </a:solidFill>
                          <a:effectLst/>
                          <a:latin typeface="+mn-lt"/>
                          <a:ea typeface="+mn-ea"/>
                          <a:cs typeface="+mn-cs"/>
                        </a:rPr>
                      </a:br>
                      <a:r>
                        <a:rPr lang="en-US" sz="1800" b="0" i="0" kern="1200" dirty="0">
                          <a:solidFill>
                            <a:schemeClr val="bg1"/>
                          </a:solidFill>
                          <a:effectLst/>
                          <a:latin typeface="+mn-lt"/>
                          <a:ea typeface="+mn-ea"/>
                          <a:cs typeface="+mn-cs"/>
                        </a:rPr>
                        <a:t>Returns a table that contains a column of the dates for the year to date, in the current context.</a:t>
                      </a:r>
                    </a:p>
                  </a:txBody>
                  <a:tcPr/>
                </a:tc>
                <a:tc>
                  <a:txBody>
                    <a:bodyPr/>
                    <a:lstStyle/>
                    <a:p>
                      <a:pPr algn="ctr"/>
                      <a:r>
                        <a:rPr lang="en-US" dirty="0">
                          <a:solidFill>
                            <a:schemeClr val="bg1"/>
                          </a:solidFill>
                        </a:rPr>
                        <a:t>DATESYTD(&lt;dates&gt; [,&lt;</a:t>
                      </a:r>
                      <a:r>
                        <a:rPr lang="en-US" dirty="0" err="1">
                          <a:solidFill>
                            <a:schemeClr val="bg1"/>
                          </a:solidFill>
                        </a:rPr>
                        <a:t>year_end_date</a:t>
                      </a:r>
                      <a:r>
                        <a:rPr lang="en-US" dirty="0">
                          <a:solidFill>
                            <a:schemeClr val="bg1"/>
                          </a:solidFill>
                        </a:rPr>
                        <a:t>&gt;])</a:t>
                      </a:r>
                      <a:endParaRPr lang="en-IN" dirty="0">
                        <a:solidFill>
                          <a:schemeClr val="bg1"/>
                        </a:solidFill>
                      </a:endParaRP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ENDOFMONTH</a:t>
                      </a: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Returns the last date of the month in the current context for the specified column of dates.</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ENDOFMONTH(&lt;dates&gt;)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2769054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29</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1300344743"/>
              </p:ext>
            </p:extLst>
          </p:nvPr>
        </p:nvGraphicFramePr>
        <p:xfrm>
          <a:off x="1236372" y="1335515"/>
          <a:ext cx="10006885" cy="470132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ENDOFQUARTER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Returns the last date of the quarter in the current context for the specified column of dates.</a:t>
                      </a:r>
                    </a:p>
                  </a:txBody>
                  <a:tcPr/>
                </a:tc>
                <a:tc>
                  <a:txBody>
                    <a:bodyPr/>
                    <a:lstStyle/>
                    <a:p>
                      <a:pPr algn="ctr"/>
                      <a:r>
                        <a:rPr lang="en-IN" dirty="0">
                          <a:solidFill>
                            <a:schemeClr val="bg1"/>
                          </a:solidFill>
                        </a:rPr>
                        <a:t>ENDOFQUARTER(&lt;dates&gt;)</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ENDOFYEAR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Returns the last date of the year in the current context for the specified column of dates.</a:t>
                      </a:r>
                    </a:p>
                    <a:p>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US" dirty="0">
                          <a:solidFill>
                            <a:schemeClr val="bg1"/>
                          </a:solidFill>
                        </a:rPr>
                        <a:t>ENDOFYEAR(&lt;dates&gt; [,&lt;</a:t>
                      </a:r>
                      <a:r>
                        <a:rPr lang="en-US" dirty="0" err="1">
                          <a:solidFill>
                            <a:schemeClr val="bg1"/>
                          </a:solidFill>
                        </a:rPr>
                        <a:t>year_end_date</a:t>
                      </a:r>
                      <a:r>
                        <a:rPr lang="en-US" dirty="0">
                          <a:solidFill>
                            <a:schemeClr val="bg1"/>
                          </a:solidFill>
                        </a:rPr>
                        <a:t>&gt;])</a:t>
                      </a:r>
                      <a:endParaRPr lang="en-IN" dirty="0">
                        <a:solidFill>
                          <a:schemeClr val="bg1"/>
                        </a:solidFill>
                      </a:endParaRP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TOTALMTD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Evaluates the value of the </a:t>
                      </a:r>
                      <a:r>
                        <a:rPr lang="en-US" sz="1800" b="1" i="0" kern="1200" dirty="0">
                          <a:solidFill>
                            <a:schemeClr val="bg1"/>
                          </a:solidFill>
                          <a:effectLst/>
                          <a:latin typeface="+mn-lt"/>
                          <a:ea typeface="+mn-ea"/>
                          <a:cs typeface="+mn-cs"/>
                        </a:rPr>
                        <a:t>expression</a:t>
                      </a:r>
                      <a:r>
                        <a:rPr lang="en-US" sz="1800" b="0" i="0" kern="1200" dirty="0">
                          <a:solidFill>
                            <a:schemeClr val="bg1"/>
                          </a:solidFill>
                          <a:effectLst/>
                          <a:latin typeface="+mn-lt"/>
                          <a:ea typeface="+mn-ea"/>
                          <a:cs typeface="+mn-cs"/>
                        </a:rPr>
                        <a:t> for the month to date, in the current context.</a:t>
                      </a:r>
                    </a:p>
                    <a:p>
                      <a:br>
                        <a:rPr lang="en-US" sz="1800" b="0" i="0" kern="1200" dirty="0">
                          <a:solidFill>
                            <a:schemeClr val="bg1"/>
                          </a:solidFill>
                          <a:effectLst/>
                          <a:latin typeface="+mn-lt"/>
                          <a:ea typeface="+mn-ea"/>
                          <a:cs typeface="+mn-cs"/>
                        </a:rPr>
                      </a:br>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IN" dirty="0">
                          <a:solidFill>
                            <a:schemeClr val="bg1"/>
                          </a:solidFill>
                        </a:rPr>
                        <a:t>TOTALMTD(&lt;expression&gt;,&lt;dates&gt;[,&lt;filter&gt;])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141726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C285-1715-4DD3-BBBF-3149D6147482}"/>
              </a:ext>
            </a:extLst>
          </p:cNvPr>
          <p:cNvSpPr>
            <a:spLocks noGrp="1"/>
          </p:cNvSpPr>
          <p:nvPr>
            <p:ph type="title"/>
          </p:nvPr>
        </p:nvSpPr>
        <p:spPr/>
        <p:txBody>
          <a:bodyPr/>
          <a:lstStyle/>
          <a:p>
            <a:r>
              <a:rPr lang="en-IN" dirty="0"/>
              <a:t>DAX function</a:t>
            </a:r>
            <a:br>
              <a:rPr lang="en-IN" dirty="0"/>
            </a:br>
            <a:endParaRPr lang="en-IN" dirty="0"/>
          </a:p>
        </p:txBody>
      </p:sp>
      <p:sp>
        <p:nvSpPr>
          <p:cNvPr id="3" name="Content Placeholder 2">
            <a:extLst>
              <a:ext uri="{FF2B5EF4-FFF2-40B4-BE49-F238E27FC236}">
                <a16:creationId xmlns:a16="http://schemas.microsoft.com/office/drawing/2014/main" id="{3DC3445C-F06B-401F-8454-E3E30EBE08C3}"/>
              </a:ext>
            </a:extLst>
          </p:cNvPr>
          <p:cNvSpPr>
            <a:spLocks noGrp="1"/>
          </p:cNvSpPr>
          <p:nvPr>
            <p:ph idx="1"/>
          </p:nvPr>
        </p:nvSpPr>
        <p:spPr>
          <a:xfrm>
            <a:off x="1527520" y="2112135"/>
            <a:ext cx="8997737" cy="3700060"/>
          </a:xfrm>
        </p:spPr>
        <p:txBody>
          <a:bodyPr/>
          <a:lstStyle/>
          <a:p>
            <a:r>
              <a:rPr lang="en-US" dirty="0"/>
              <a:t>The DAX function reference provides detailed information including syntax, parameters, return values, and examples for each of the over 250 functions used in Data Analysis Expression (DAX) formulas.</a:t>
            </a:r>
            <a:endParaRPr lang="en-IN" dirty="0"/>
          </a:p>
        </p:txBody>
      </p:sp>
      <p:sp>
        <p:nvSpPr>
          <p:cNvPr id="4" name="Footer Placeholder 3">
            <a:extLst>
              <a:ext uri="{FF2B5EF4-FFF2-40B4-BE49-F238E27FC236}">
                <a16:creationId xmlns:a16="http://schemas.microsoft.com/office/drawing/2014/main" id="{59E2CBF0-CA87-4DC0-86AE-B80A245F6F9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FE1A634-8C79-42AC-9EF7-F0C84B396C2E}"/>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7" name="Text Placeholder 6">
            <a:extLst>
              <a:ext uri="{FF2B5EF4-FFF2-40B4-BE49-F238E27FC236}">
                <a16:creationId xmlns:a16="http://schemas.microsoft.com/office/drawing/2014/main" id="{07ECF4E8-5CD0-4BA0-BCEE-260201C9FFE6}"/>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6593103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normAutofit fontScale="90000"/>
          </a:bodyPr>
          <a:lstStyle/>
          <a:p>
            <a:br>
              <a:rPr lang="en-IN" dirty="0"/>
            </a:br>
            <a:br>
              <a:rPr lang="en-IN" b="0"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30</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2221209980"/>
              </p:ext>
            </p:extLst>
          </p:nvPr>
        </p:nvGraphicFramePr>
        <p:xfrm>
          <a:off x="1236372" y="1335515"/>
          <a:ext cx="10006885" cy="351260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TOTALQTD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Evaluates the value of the </a:t>
                      </a:r>
                      <a:r>
                        <a:rPr lang="en-US" sz="1800" b="1" i="0" kern="1200" dirty="0">
                          <a:solidFill>
                            <a:schemeClr val="bg1"/>
                          </a:solidFill>
                          <a:effectLst/>
                          <a:latin typeface="+mn-lt"/>
                          <a:ea typeface="+mn-ea"/>
                          <a:cs typeface="+mn-cs"/>
                        </a:rPr>
                        <a:t>expression</a:t>
                      </a:r>
                      <a:r>
                        <a:rPr lang="en-US" sz="1800" b="0" i="0" kern="1200" dirty="0">
                          <a:solidFill>
                            <a:schemeClr val="bg1"/>
                          </a:solidFill>
                          <a:effectLst/>
                          <a:latin typeface="+mn-lt"/>
                          <a:ea typeface="+mn-ea"/>
                          <a:cs typeface="+mn-cs"/>
                        </a:rPr>
                        <a:t> for the dates in the quarter to date, in the current context.</a:t>
                      </a:r>
                    </a:p>
                  </a:txBody>
                  <a:tcPr/>
                </a:tc>
                <a:tc>
                  <a:txBody>
                    <a:bodyPr/>
                    <a:lstStyle/>
                    <a:p>
                      <a:pPr algn="ctr"/>
                      <a:r>
                        <a:rPr lang="en-IN" dirty="0">
                          <a:solidFill>
                            <a:schemeClr val="bg1"/>
                          </a:solidFill>
                        </a:rPr>
                        <a:t>TOTALQTD(&lt;expression&gt;,&lt;dates&gt;[,&lt;filter&gt;])</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TOTALYTD</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sz="1800" b="1" i="0" kern="1200" dirty="0">
                        <a:solidFill>
                          <a:schemeClr val="bg1"/>
                        </a:solidFill>
                        <a:effectLst/>
                        <a:latin typeface="+mn-lt"/>
                        <a:ea typeface="+mn-ea"/>
                        <a:cs typeface="+mn-cs"/>
                      </a:endParaRPr>
                    </a:p>
                  </a:txBody>
                  <a:tcPr/>
                </a:tc>
                <a:tc>
                  <a:txBody>
                    <a:bodyPr/>
                    <a:lstStyle/>
                    <a:p>
                      <a:r>
                        <a:rPr lang="en-US" sz="1800" b="0" i="0" kern="1200" dirty="0">
                          <a:solidFill>
                            <a:schemeClr val="bg1"/>
                          </a:solidFill>
                          <a:effectLst/>
                          <a:latin typeface="+mn-lt"/>
                          <a:ea typeface="+mn-ea"/>
                          <a:cs typeface="+mn-cs"/>
                        </a:rPr>
                        <a:t>Evaluates the year-to-date value of the </a:t>
                      </a:r>
                      <a:r>
                        <a:rPr lang="en-US" sz="1800" b="1" i="0" kern="1200" dirty="0">
                          <a:solidFill>
                            <a:schemeClr val="bg1"/>
                          </a:solidFill>
                          <a:effectLst/>
                          <a:latin typeface="+mn-lt"/>
                          <a:ea typeface="+mn-ea"/>
                          <a:cs typeface="+mn-cs"/>
                        </a:rPr>
                        <a:t>expression</a:t>
                      </a:r>
                      <a:r>
                        <a:rPr lang="en-US" sz="1800" b="0" i="0" kern="1200" dirty="0">
                          <a:solidFill>
                            <a:schemeClr val="bg1"/>
                          </a:solidFill>
                          <a:effectLst/>
                          <a:latin typeface="+mn-lt"/>
                          <a:ea typeface="+mn-ea"/>
                          <a:cs typeface="+mn-cs"/>
                        </a:rPr>
                        <a:t> in the current context.</a:t>
                      </a:r>
                    </a:p>
                    <a:p>
                      <a:br>
                        <a:rPr lang="en-US" sz="1800" b="0" i="0" kern="1200" dirty="0">
                          <a:solidFill>
                            <a:schemeClr val="bg1"/>
                          </a:solidFill>
                          <a:effectLst/>
                          <a:latin typeface="+mn-lt"/>
                          <a:ea typeface="+mn-ea"/>
                          <a:cs typeface="+mn-cs"/>
                        </a:rPr>
                      </a:br>
                      <a:br>
                        <a:rPr lang="en-US" sz="1800" b="0" i="0" kern="1200" dirty="0">
                          <a:solidFill>
                            <a:schemeClr val="bg1"/>
                          </a:solidFill>
                          <a:effectLst/>
                          <a:latin typeface="+mn-lt"/>
                          <a:ea typeface="+mn-ea"/>
                          <a:cs typeface="+mn-cs"/>
                        </a:rPr>
                      </a:br>
                      <a:endParaRPr lang="en-US" sz="1800" b="0" i="0" kern="1200" dirty="0">
                        <a:solidFill>
                          <a:schemeClr val="bg1"/>
                        </a:solidFill>
                        <a:effectLst/>
                        <a:latin typeface="+mn-lt"/>
                        <a:ea typeface="+mn-ea"/>
                        <a:cs typeface="+mn-cs"/>
                      </a:endParaRPr>
                    </a:p>
                  </a:txBody>
                  <a:tcPr/>
                </a:tc>
                <a:tc>
                  <a:txBody>
                    <a:bodyPr/>
                    <a:lstStyle/>
                    <a:p>
                      <a:pPr algn="ctr"/>
                      <a:r>
                        <a:rPr lang="en-US" dirty="0">
                          <a:solidFill>
                            <a:schemeClr val="bg1"/>
                          </a:solidFill>
                        </a:rPr>
                        <a:t>TOTALYTD(&lt;expression&gt;,&lt;dates&gt;[,&lt;filter&gt;][,&lt;</a:t>
                      </a:r>
                      <a:r>
                        <a:rPr lang="en-US" dirty="0" err="1">
                          <a:solidFill>
                            <a:schemeClr val="bg1"/>
                          </a:solidFill>
                        </a:rPr>
                        <a:t>year_end_date</a:t>
                      </a:r>
                      <a:r>
                        <a:rPr lang="en-US" dirty="0">
                          <a:solidFill>
                            <a:schemeClr val="bg1"/>
                          </a:solidFill>
                        </a:rPr>
                        <a:t>&gt;])</a:t>
                      </a:r>
                      <a:endParaRPr lang="en-IN" dirty="0">
                        <a:solidFill>
                          <a:schemeClr val="bg1"/>
                        </a:solidFill>
                      </a:endParaRPr>
                    </a:p>
                  </a:txBody>
                  <a:tcPr/>
                </a:tc>
                <a:extLst>
                  <a:ext uri="{0D108BD9-81ED-4DB2-BD59-A6C34878D82A}">
                    <a16:rowId xmlns:a16="http://schemas.microsoft.com/office/drawing/2014/main" val="3479931389"/>
                  </a:ext>
                </a:extLst>
              </a:tr>
            </a:tbl>
          </a:graphicData>
        </a:graphic>
      </p:graphicFrame>
    </p:spTree>
    <p:extLst>
      <p:ext uri="{BB962C8B-B14F-4D97-AF65-F5344CB8AC3E}">
        <p14:creationId xmlns:p14="http://schemas.microsoft.com/office/powerpoint/2010/main" val="161081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C285-1715-4DD3-BBBF-3149D6147482}"/>
              </a:ext>
            </a:extLst>
          </p:cNvPr>
          <p:cNvSpPr>
            <a:spLocks noGrp="1"/>
          </p:cNvSpPr>
          <p:nvPr>
            <p:ph type="title"/>
          </p:nvPr>
        </p:nvSpPr>
        <p:spPr/>
        <p:txBody>
          <a:bodyPr/>
          <a:lstStyle/>
          <a:p>
            <a:r>
              <a:rPr lang="en-IN" dirty="0"/>
              <a:t>Dax Categories</a:t>
            </a:r>
            <a:br>
              <a:rPr lang="en-IN" dirty="0"/>
            </a:br>
            <a:endParaRPr lang="en-IN" dirty="0"/>
          </a:p>
        </p:txBody>
      </p:sp>
      <p:sp>
        <p:nvSpPr>
          <p:cNvPr id="3" name="Content Placeholder 2">
            <a:extLst>
              <a:ext uri="{FF2B5EF4-FFF2-40B4-BE49-F238E27FC236}">
                <a16:creationId xmlns:a16="http://schemas.microsoft.com/office/drawing/2014/main" id="{3DC3445C-F06B-401F-8454-E3E30EBE08C3}"/>
              </a:ext>
            </a:extLst>
          </p:cNvPr>
          <p:cNvSpPr>
            <a:spLocks noGrp="1"/>
          </p:cNvSpPr>
          <p:nvPr>
            <p:ph idx="1"/>
          </p:nvPr>
        </p:nvSpPr>
        <p:spPr>
          <a:xfrm>
            <a:off x="1527520" y="2112135"/>
            <a:ext cx="8997737" cy="3700060"/>
          </a:xfrm>
        </p:spPr>
        <p:txBody>
          <a:bodyPr>
            <a:normAutofit fontScale="77500" lnSpcReduction="20000"/>
          </a:bodyPr>
          <a:lstStyle/>
          <a:p>
            <a:pPr marL="285750" indent="-285750">
              <a:buFont typeface="Arial" panose="020B0604020202020204" pitchFamily="34" charset="0"/>
              <a:buChar char="•"/>
            </a:pPr>
            <a:r>
              <a:rPr lang="en-IN" sz="2800" dirty="0"/>
              <a:t>Aggregation functions</a:t>
            </a:r>
          </a:p>
          <a:p>
            <a:pPr marL="285750" indent="-285750">
              <a:buFont typeface="Arial" panose="020B0604020202020204" pitchFamily="34" charset="0"/>
              <a:buChar char="•"/>
            </a:pPr>
            <a:r>
              <a:rPr lang="en-IN" sz="2800" dirty="0"/>
              <a:t>Date and time functions</a:t>
            </a:r>
          </a:p>
          <a:p>
            <a:pPr marL="285750" indent="-285750">
              <a:buFont typeface="Arial" panose="020B0604020202020204" pitchFamily="34" charset="0"/>
              <a:buChar char="•"/>
            </a:pPr>
            <a:r>
              <a:rPr lang="en-IN" sz="2800" dirty="0"/>
              <a:t>Logical functions</a:t>
            </a:r>
          </a:p>
          <a:p>
            <a:pPr marL="285750" indent="-285750">
              <a:buFont typeface="Arial" panose="020B0604020202020204" pitchFamily="34" charset="0"/>
              <a:buChar char="•"/>
            </a:pPr>
            <a:r>
              <a:rPr lang="en-IN" sz="2800" dirty="0"/>
              <a:t>Parent and Child functions</a:t>
            </a:r>
          </a:p>
          <a:p>
            <a:pPr marL="285750" indent="-285750">
              <a:buFont typeface="Arial" panose="020B0604020202020204" pitchFamily="34" charset="0"/>
              <a:buChar char="•"/>
            </a:pPr>
            <a:r>
              <a:rPr lang="en-IN" sz="2800" b="1" dirty="0"/>
              <a:t>Relationship functions</a:t>
            </a:r>
          </a:p>
          <a:p>
            <a:pPr marL="285750" indent="-285750">
              <a:buFont typeface="Arial" panose="020B0604020202020204" pitchFamily="34" charset="0"/>
              <a:buChar char="•"/>
            </a:pPr>
            <a:r>
              <a:rPr lang="en-IN" sz="2800" b="1" dirty="0"/>
              <a:t>Table manipulation functions</a:t>
            </a:r>
          </a:p>
          <a:p>
            <a:pPr marL="285750" indent="-285750">
              <a:buFont typeface="Arial" panose="020B0604020202020204" pitchFamily="34" charset="0"/>
              <a:buChar char="•"/>
            </a:pPr>
            <a:r>
              <a:rPr lang="en-IN" sz="2800" b="1" dirty="0"/>
              <a:t>Text functions</a:t>
            </a:r>
          </a:p>
          <a:p>
            <a:pPr marL="285750" indent="-285750">
              <a:buFont typeface="Arial" panose="020B0604020202020204" pitchFamily="34" charset="0"/>
              <a:buChar char="•"/>
            </a:pPr>
            <a:r>
              <a:rPr lang="en-IN" sz="2800" b="1" dirty="0"/>
              <a:t>Date intelligence functions</a:t>
            </a:r>
          </a:p>
          <a:p>
            <a:br>
              <a:rPr lang="en-IN" dirty="0"/>
            </a:br>
            <a:br>
              <a:rPr lang="en-IN" dirty="0"/>
            </a:br>
            <a:br>
              <a:rPr lang="en-IN" dirty="0"/>
            </a:br>
            <a:endParaRPr lang="en-IN" dirty="0"/>
          </a:p>
        </p:txBody>
      </p:sp>
      <p:sp>
        <p:nvSpPr>
          <p:cNvPr id="4" name="Footer Placeholder 3">
            <a:extLst>
              <a:ext uri="{FF2B5EF4-FFF2-40B4-BE49-F238E27FC236}">
                <a16:creationId xmlns:a16="http://schemas.microsoft.com/office/drawing/2014/main" id="{59E2CBF0-CA87-4DC0-86AE-B80A245F6F9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FE1A634-8C79-42AC-9EF7-F0C84B396C2E}"/>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7" name="Text Placeholder 6">
            <a:extLst>
              <a:ext uri="{FF2B5EF4-FFF2-40B4-BE49-F238E27FC236}">
                <a16:creationId xmlns:a16="http://schemas.microsoft.com/office/drawing/2014/main" id="{07ECF4E8-5CD0-4BA0-BCEE-260201C9FFE6}"/>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432961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lstStyle/>
          <a:p>
            <a:r>
              <a:rPr lang="en-IN" dirty="0"/>
              <a:t>Aggregation functions</a:t>
            </a:r>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2772823520"/>
              </p:ext>
            </p:extLst>
          </p:nvPr>
        </p:nvGraphicFramePr>
        <p:xfrm>
          <a:off x="1313645" y="1916032"/>
          <a:ext cx="10006885" cy="424412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389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SUM</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Adds all the numbers in a column</a:t>
                      </a:r>
                      <a:endParaRPr lang="en-IN" dirty="0">
                        <a:solidFill>
                          <a:schemeClr val="bg1"/>
                        </a:solidFill>
                      </a:endParaRPr>
                    </a:p>
                  </a:txBody>
                  <a:tcPr/>
                </a:tc>
                <a:tc>
                  <a:txBody>
                    <a:bodyPr/>
                    <a:lstStyle/>
                    <a:p>
                      <a:pPr algn="ctr"/>
                      <a:r>
                        <a:rPr lang="en-US" dirty="0">
                          <a:solidFill>
                            <a:schemeClr val="bg1"/>
                          </a:solidFill>
                        </a:rPr>
                        <a:t>SUM(&lt;column&gt;)</a:t>
                      </a:r>
                      <a:endParaRPr lang="en-IN" dirty="0">
                        <a:solidFill>
                          <a:schemeClr val="bg1"/>
                        </a:solidFill>
                      </a:endParaRP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SUMX</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Returns the sum of an expression evaluated for each row in a table.</a:t>
                      </a:r>
                      <a:endParaRPr lang="en-IN" dirty="0">
                        <a:solidFill>
                          <a:schemeClr val="bg1"/>
                        </a:solidFill>
                      </a:endParaRPr>
                    </a:p>
                  </a:txBody>
                  <a:tcPr/>
                </a:tc>
                <a:tc>
                  <a:txBody>
                    <a:bodyPr/>
                    <a:lstStyle/>
                    <a:p>
                      <a:pPr algn="ctr"/>
                      <a:r>
                        <a:rPr lang="en-US" dirty="0">
                          <a:solidFill>
                            <a:schemeClr val="bg1"/>
                          </a:solidFill>
                        </a:rPr>
                        <a:t>SUMX(&lt;table&gt;, &lt;expression&gt;)</a:t>
                      </a:r>
                      <a:endParaRPr lang="en-IN" dirty="0">
                        <a:solidFill>
                          <a:schemeClr val="bg1"/>
                        </a:solidFill>
                      </a:endParaRP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AVERAGE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Returns the average (arithmetic mean) of all the numbers in a column..</a:t>
                      </a:r>
                      <a:endParaRPr lang="en-IN" dirty="0">
                        <a:solidFill>
                          <a:schemeClr val="bg1"/>
                        </a:solidFill>
                      </a:endParaRPr>
                    </a:p>
                  </a:txBody>
                  <a:tcPr/>
                </a:tc>
                <a:tc>
                  <a:txBody>
                    <a:bodyPr/>
                    <a:lstStyle/>
                    <a:p>
                      <a:pPr algn="ctr"/>
                      <a:r>
                        <a:rPr lang="en-US" dirty="0">
                          <a:solidFill>
                            <a:schemeClr val="bg1"/>
                          </a:solidFill>
                        </a:rPr>
                        <a:t>AVERAGE(&lt;column&gt;)</a:t>
                      </a:r>
                      <a:endParaRPr lang="en-IN" dirty="0">
                        <a:solidFill>
                          <a:schemeClr val="bg1"/>
                        </a:solidFill>
                      </a:endParaRP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AVERAGEX</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Calculates the average (arithmetic mean) of a set of expressions evaluated over a table.</a:t>
                      </a:r>
                      <a:endParaRPr lang="en-IN" dirty="0">
                        <a:solidFill>
                          <a:schemeClr val="bg1"/>
                        </a:solidFill>
                      </a:endParaRPr>
                    </a:p>
                  </a:txBody>
                  <a:tcPr/>
                </a:tc>
                <a:tc>
                  <a:txBody>
                    <a:bodyPr/>
                    <a:lstStyle/>
                    <a:p>
                      <a:pPr algn="ctr"/>
                      <a:r>
                        <a:rPr lang="en-US" dirty="0">
                          <a:solidFill>
                            <a:schemeClr val="bg1"/>
                          </a:solidFill>
                        </a:rPr>
                        <a:t>AVERAGEX(&lt;table&gt;,&lt;expression&gt;)</a:t>
                      </a:r>
                      <a:endParaRPr lang="en-IN" dirty="0">
                        <a:solidFill>
                          <a:schemeClr val="bg1"/>
                        </a:solidFill>
                      </a:endParaRP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372727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774553631"/>
              </p:ext>
            </p:extLst>
          </p:nvPr>
        </p:nvGraphicFramePr>
        <p:xfrm>
          <a:off x="1434903" y="821328"/>
          <a:ext cx="10006885" cy="479276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COUNT</a:t>
                      </a:r>
                    </a:p>
                  </a:txBody>
                  <a:tcPr/>
                </a:tc>
                <a:tc>
                  <a:txBody>
                    <a:bodyPr/>
                    <a:lstStyle/>
                    <a:p>
                      <a:pPr algn="ctr"/>
                      <a:r>
                        <a:rPr lang="en-US" sz="1800" b="0" i="0" kern="1200" dirty="0">
                          <a:solidFill>
                            <a:schemeClr val="bg1"/>
                          </a:solidFill>
                          <a:effectLst/>
                          <a:latin typeface="+mn-lt"/>
                          <a:ea typeface="+mn-ea"/>
                          <a:cs typeface="+mn-cs"/>
                        </a:rPr>
                        <a:t>Counts the number of rows in the specified column that contain non-blank values.</a:t>
                      </a:r>
                      <a:endParaRPr lang="en-IN" dirty="0">
                        <a:solidFill>
                          <a:schemeClr val="bg1"/>
                        </a:solidFill>
                      </a:endParaRPr>
                    </a:p>
                  </a:txBody>
                  <a:tcPr/>
                </a:tc>
                <a:tc>
                  <a:txBody>
                    <a:bodyPr/>
                    <a:lstStyle/>
                    <a:p>
                      <a:pPr algn="ctr"/>
                      <a:r>
                        <a:rPr lang="en-IN" dirty="0">
                          <a:solidFill>
                            <a:schemeClr val="bg1"/>
                          </a:solidFill>
                        </a:rPr>
                        <a:t>COUNT(&lt;column&gt;)</a:t>
                      </a: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COUNTA</a:t>
                      </a: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Counts the number of rows in the specified column that contain non-blank values.</a:t>
                      </a:r>
                      <a:endParaRPr lang="en-IN" dirty="0">
                        <a:solidFill>
                          <a:schemeClr val="bg1"/>
                        </a:solidFill>
                      </a:endParaRPr>
                    </a:p>
                  </a:txBody>
                  <a:tcPr/>
                </a:tc>
                <a:tc>
                  <a:txBody>
                    <a:bodyPr/>
                    <a:lstStyle/>
                    <a:p>
                      <a:pPr algn="ctr"/>
                      <a:r>
                        <a:rPr lang="en-IN" dirty="0">
                          <a:solidFill>
                            <a:schemeClr val="bg1"/>
                          </a:solidFill>
                        </a:rPr>
                        <a:t>COUNTA(&lt;column&gt;)</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COUNTBLANK</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r>
                        <a:rPr lang="en-US" sz="1800" b="0" i="0" kern="1200" dirty="0">
                          <a:solidFill>
                            <a:schemeClr val="bg1"/>
                          </a:solidFill>
                          <a:effectLst/>
                          <a:latin typeface="+mn-lt"/>
                          <a:ea typeface="+mn-ea"/>
                          <a:cs typeface="+mn-cs"/>
                        </a:rPr>
                        <a:t>Counts the number of blank cells in a column.</a:t>
                      </a:r>
                    </a:p>
                  </a:txBody>
                  <a:tcPr/>
                </a:tc>
                <a:tc>
                  <a:txBody>
                    <a:bodyPr/>
                    <a:lstStyle/>
                    <a:p>
                      <a:pPr algn="ctr"/>
                      <a:r>
                        <a:rPr lang="en-IN" dirty="0">
                          <a:solidFill>
                            <a:schemeClr val="bg1"/>
                          </a:solidFill>
                        </a:rPr>
                        <a:t>COUNTBLANK(&lt;column&gt;)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COUNTROWS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The COUNTROWS function counts the number of rows in the specified table, or in a table defined by an expression.</a:t>
                      </a:r>
                      <a:endParaRPr lang="en-IN" dirty="0">
                        <a:solidFill>
                          <a:schemeClr val="bg1"/>
                        </a:solidFill>
                      </a:endParaRPr>
                    </a:p>
                  </a:txBody>
                  <a:tcPr/>
                </a:tc>
                <a:tc>
                  <a:txBody>
                    <a:bodyPr/>
                    <a:lstStyle/>
                    <a:p>
                      <a:pPr algn="ctr"/>
                      <a:r>
                        <a:rPr lang="en-IN" dirty="0">
                          <a:solidFill>
                            <a:schemeClr val="bg1"/>
                          </a:solidFill>
                        </a:rPr>
                        <a:t>COUNTROWS([&lt;table&gt;])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239126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2030568049"/>
              </p:ext>
            </p:extLst>
          </p:nvPr>
        </p:nvGraphicFramePr>
        <p:xfrm>
          <a:off x="1434903" y="658466"/>
          <a:ext cx="10006885" cy="534140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389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COUNTX</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Counts the number of rows that contain a non-blank value or an expression that evaluates to a non-blank value, when evaluating an expression over a table.</a:t>
                      </a:r>
                      <a:endParaRPr lang="en-IN" dirty="0">
                        <a:solidFill>
                          <a:schemeClr val="bg1"/>
                        </a:solidFill>
                      </a:endParaRPr>
                    </a:p>
                  </a:txBody>
                  <a:tcPr/>
                </a:tc>
                <a:tc>
                  <a:txBody>
                    <a:bodyPr/>
                    <a:lstStyle/>
                    <a:p>
                      <a:pPr algn="ctr"/>
                      <a:r>
                        <a:rPr lang="en-IN" dirty="0">
                          <a:solidFill>
                            <a:schemeClr val="bg1"/>
                          </a:solidFill>
                        </a:rPr>
                        <a:t>COUNTX(&lt;table&gt;,&lt;expression&gt;)</a:t>
                      </a: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DISTINCTCOUNT</a:t>
                      </a: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Counts the number of distinct values in a column.</a:t>
                      </a:r>
                      <a:endParaRPr lang="en-IN" dirty="0">
                        <a:solidFill>
                          <a:schemeClr val="bg1"/>
                        </a:solidFill>
                      </a:endParaRPr>
                    </a:p>
                  </a:txBody>
                  <a:tcPr/>
                </a:tc>
                <a:tc>
                  <a:txBody>
                    <a:bodyPr/>
                    <a:lstStyle/>
                    <a:p>
                      <a:pPr algn="ctr"/>
                      <a:r>
                        <a:rPr lang="en-IN" dirty="0">
                          <a:solidFill>
                            <a:schemeClr val="bg1"/>
                          </a:solidFill>
                        </a:rPr>
                        <a:t>DISTINCTCOUNT(&lt;column&gt;)</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MAX</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Returns the largest value in a column.</a:t>
                      </a:r>
                      <a:endParaRPr lang="en-IN" dirty="0">
                        <a:solidFill>
                          <a:schemeClr val="bg1"/>
                        </a:solidFill>
                      </a:endParaRPr>
                    </a:p>
                  </a:txBody>
                  <a:tcPr/>
                </a:tc>
                <a:tc>
                  <a:txBody>
                    <a:bodyPr/>
                    <a:lstStyle/>
                    <a:p>
                      <a:pPr algn="ctr"/>
                      <a:r>
                        <a:rPr lang="en-IN" dirty="0">
                          <a:solidFill>
                            <a:schemeClr val="bg1"/>
                          </a:solidFill>
                        </a:rPr>
                        <a:t>MAX(&lt;column&gt;)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MAXX</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Returns the highest value that results from evaluating an expression for each row of a table.</a:t>
                      </a:r>
                      <a:endParaRPr lang="en-IN" dirty="0">
                        <a:solidFill>
                          <a:schemeClr val="bg1"/>
                        </a:solidFill>
                      </a:endParaRPr>
                    </a:p>
                  </a:txBody>
                  <a:tcPr/>
                </a:tc>
                <a:tc>
                  <a:txBody>
                    <a:bodyPr/>
                    <a:lstStyle/>
                    <a:p>
                      <a:pPr algn="ctr"/>
                      <a:r>
                        <a:rPr lang="en-IN" dirty="0">
                          <a:solidFill>
                            <a:schemeClr val="bg1"/>
                          </a:solidFill>
                        </a:rPr>
                        <a:t>MAXX(&lt;table&gt;,&lt;expression&gt;,[&lt;variant&gt;])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138397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2554359354"/>
              </p:ext>
            </p:extLst>
          </p:nvPr>
        </p:nvGraphicFramePr>
        <p:xfrm>
          <a:off x="1586066" y="1025018"/>
          <a:ext cx="10006885" cy="5067081"/>
        </p:xfrm>
        <a:graphic>
          <a:graphicData uri="http://schemas.openxmlformats.org/drawingml/2006/table">
            <a:tbl>
              <a:tblPr firstRow="1" bandRow="1">
                <a:tableStyleId>{5940675A-B579-460E-94D1-54222C63F5DA}</a:tableStyleId>
              </a:tblPr>
              <a:tblGrid>
                <a:gridCol w="2371789">
                  <a:extLst>
                    <a:ext uri="{9D8B030D-6E8A-4147-A177-3AD203B41FA5}">
                      <a16:colId xmlns:a16="http://schemas.microsoft.com/office/drawing/2014/main" val="2798682014"/>
                    </a:ext>
                  </a:extLst>
                </a:gridCol>
                <a:gridCol w="3472459">
                  <a:extLst>
                    <a:ext uri="{9D8B030D-6E8A-4147-A177-3AD203B41FA5}">
                      <a16:colId xmlns:a16="http://schemas.microsoft.com/office/drawing/2014/main" val="2421908528"/>
                    </a:ext>
                  </a:extLst>
                </a:gridCol>
                <a:gridCol w="4162637">
                  <a:extLst>
                    <a:ext uri="{9D8B030D-6E8A-4147-A177-3AD203B41FA5}">
                      <a16:colId xmlns:a16="http://schemas.microsoft.com/office/drawing/2014/main" val="3249108997"/>
                    </a:ext>
                  </a:extLst>
                </a:gridCol>
              </a:tblGrid>
              <a:tr h="58652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3892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MIN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Returns the smallest value in a column</a:t>
                      </a:r>
                      <a:endParaRPr lang="en-IN" dirty="0">
                        <a:solidFill>
                          <a:schemeClr val="bg1"/>
                        </a:solidFill>
                      </a:endParaRPr>
                    </a:p>
                  </a:txBody>
                  <a:tcPr/>
                </a:tc>
                <a:tc>
                  <a:txBody>
                    <a:bodyPr/>
                    <a:lstStyle/>
                    <a:p>
                      <a:pPr algn="ctr"/>
                      <a:r>
                        <a:rPr lang="en-IN" dirty="0">
                          <a:solidFill>
                            <a:schemeClr val="bg1"/>
                          </a:solidFill>
                        </a:rPr>
                        <a:t>MIN(&lt;column&gt;)</a:t>
                      </a:r>
                    </a:p>
                  </a:txBody>
                  <a:tcPr/>
                </a:tc>
                <a:extLst>
                  <a:ext uri="{0D108BD9-81ED-4DB2-BD59-A6C34878D82A}">
                    <a16:rowId xmlns:a16="http://schemas.microsoft.com/office/drawing/2014/main" val="1005470482"/>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MINX</a:t>
                      </a: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Returns the lowest value that results from evaluating an expression for each row of a table.</a:t>
                      </a:r>
                      <a:endParaRPr lang="en-IN" dirty="0">
                        <a:solidFill>
                          <a:schemeClr val="bg1"/>
                        </a:solidFill>
                      </a:endParaRPr>
                    </a:p>
                  </a:txBody>
                  <a:tcPr/>
                </a:tc>
                <a:tc>
                  <a:txBody>
                    <a:bodyPr/>
                    <a:lstStyle/>
                    <a:p>
                      <a:pPr algn="ctr"/>
                      <a:r>
                        <a:rPr lang="en-IN" dirty="0">
                          <a:solidFill>
                            <a:schemeClr val="bg1"/>
                          </a:solidFill>
                        </a:rPr>
                        <a:t>MINX(&lt;table&gt;, &lt; expression&gt;,[&lt;variant&gt;])</a:t>
                      </a:r>
                    </a:p>
                  </a:txBody>
                  <a:tcPr/>
                </a:tc>
                <a:extLst>
                  <a:ext uri="{0D108BD9-81ED-4DB2-BD59-A6C34878D82A}">
                    <a16:rowId xmlns:a16="http://schemas.microsoft.com/office/drawing/2014/main" val="3891204508"/>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PRODUCT</a:t>
                      </a: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Returns the product of the numbers in a column.</a:t>
                      </a:r>
                      <a:endParaRPr lang="en-IN" dirty="0">
                        <a:solidFill>
                          <a:schemeClr val="bg1"/>
                        </a:solidFill>
                      </a:endParaRPr>
                    </a:p>
                  </a:txBody>
                  <a:tcPr/>
                </a:tc>
                <a:tc>
                  <a:txBody>
                    <a:bodyPr/>
                    <a:lstStyle/>
                    <a:p>
                      <a:pPr algn="ctr"/>
                      <a:r>
                        <a:rPr lang="en-IN" dirty="0">
                          <a:solidFill>
                            <a:schemeClr val="bg1"/>
                          </a:solidFill>
                        </a:rPr>
                        <a:t>PRODUCT(&lt;column&gt;)</a:t>
                      </a:r>
                    </a:p>
                  </a:txBody>
                  <a:tcPr/>
                </a:tc>
                <a:extLst>
                  <a:ext uri="{0D108BD9-81ED-4DB2-BD59-A6C34878D82A}">
                    <a16:rowId xmlns:a16="http://schemas.microsoft.com/office/drawing/2014/main" val="3479931389"/>
                  </a:ext>
                </a:extLst>
              </a:tr>
              <a:tr h="5865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PRODUCTX</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algn="ctr"/>
                      <a:endParaRPr lang="en-IN" dirty="0">
                        <a:solidFill>
                          <a:schemeClr val="bg1"/>
                        </a:solidFill>
                      </a:endParaRPr>
                    </a:p>
                  </a:txBody>
                  <a:tcPr/>
                </a:tc>
                <a:tc>
                  <a:txBody>
                    <a:bodyPr/>
                    <a:lstStyle/>
                    <a:p>
                      <a:pPr algn="ctr"/>
                      <a:r>
                        <a:rPr lang="en-US" sz="1800" b="0" i="0" kern="1200" dirty="0">
                          <a:solidFill>
                            <a:schemeClr val="bg1"/>
                          </a:solidFill>
                          <a:effectLst/>
                          <a:latin typeface="+mn-lt"/>
                          <a:ea typeface="+mn-ea"/>
                          <a:cs typeface="+mn-cs"/>
                        </a:rPr>
                        <a:t>Returns the product of an expression evaluated for each row in a table.</a:t>
                      </a:r>
                      <a:endParaRPr lang="en-IN" dirty="0">
                        <a:solidFill>
                          <a:schemeClr val="bg1"/>
                        </a:solidFill>
                      </a:endParaRPr>
                    </a:p>
                  </a:txBody>
                  <a:tcPr/>
                </a:tc>
                <a:tc>
                  <a:txBody>
                    <a:bodyPr/>
                    <a:lstStyle/>
                    <a:p>
                      <a:pPr algn="ctr"/>
                      <a:r>
                        <a:rPr lang="en-IN" dirty="0">
                          <a:solidFill>
                            <a:schemeClr val="bg1"/>
                          </a:solidFill>
                        </a:rPr>
                        <a:t>PRODUCTX(&lt;table&gt;, &lt;expression&gt;)</a:t>
                      </a:r>
                    </a:p>
                  </a:txBody>
                  <a:tcPr/>
                </a:tc>
                <a:extLst>
                  <a:ext uri="{0D108BD9-81ED-4DB2-BD59-A6C34878D82A}">
                    <a16:rowId xmlns:a16="http://schemas.microsoft.com/office/drawing/2014/main" val="3488529394"/>
                  </a:ext>
                </a:extLst>
              </a:tr>
            </a:tbl>
          </a:graphicData>
        </a:graphic>
      </p:graphicFrame>
    </p:spTree>
    <p:extLst>
      <p:ext uri="{BB962C8B-B14F-4D97-AF65-F5344CB8AC3E}">
        <p14:creationId xmlns:p14="http://schemas.microsoft.com/office/powerpoint/2010/main" val="508169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834FB-EE50-4BFC-B8BE-78E72C5F6A71}"/>
              </a:ext>
            </a:extLst>
          </p:cNvPr>
          <p:cNvSpPr>
            <a:spLocks noGrp="1"/>
          </p:cNvSpPr>
          <p:nvPr>
            <p:ph type="title"/>
          </p:nvPr>
        </p:nvSpPr>
        <p:spPr/>
        <p:txBody>
          <a:bodyPr/>
          <a:lstStyle/>
          <a:p>
            <a:r>
              <a:rPr lang="en-IN" dirty="0"/>
              <a:t>Date and time functions</a:t>
            </a:r>
            <a:br>
              <a:rPr lang="en-IN" dirty="0"/>
            </a:br>
            <a:endParaRPr lang="en-IN" dirty="0"/>
          </a:p>
        </p:txBody>
      </p:sp>
      <p:sp>
        <p:nvSpPr>
          <p:cNvPr id="3" name="Content Placeholder 2">
            <a:extLst>
              <a:ext uri="{FF2B5EF4-FFF2-40B4-BE49-F238E27FC236}">
                <a16:creationId xmlns:a16="http://schemas.microsoft.com/office/drawing/2014/main" id="{C101A10F-1B1A-40C7-BCFA-F9AA9954B7A6}"/>
              </a:ext>
            </a:extLst>
          </p:cNvPr>
          <p:cNvSpPr>
            <a:spLocks noGrp="1"/>
          </p:cNvSpPr>
          <p:nvPr>
            <p:ph idx="1"/>
          </p:nvPr>
        </p:nvSpPr>
        <p:spPr>
          <a:xfrm>
            <a:off x="1527520" y="1872408"/>
            <a:ext cx="8997737" cy="3939788"/>
          </a:xfrm>
        </p:spPr>
        <p:txBody>
          <a:bodyPr/>
          <a:lstStyle/>
          <a:p>
            <a:endParaRPr lang="en-IN" b="1" dirty="0"/>
          </a:p>
          <a:p>
            <a:endParaRPr lang="en-IN" b="1" dirty="0"/>
          </a:p>
          <a:p>
            <a:endParaRPr lang="en-IN" dirty="0"/>
          </a:p>
        </p:txBody>
      </p:sp>
      <p:sp>
        <p:nvSpPr>
          <p:cNvPr id="4" name="Footer Placeholder 3">
            <a:extLst>
              <a:ext uri="{FF2B5EF4-FFF2-40B4-BE49-F238E27FC236}">
                <a16:creationId xmlns:a16="http://schemas.microsoft.com/office/drawing/2014/main" id="{3AA63E5C-F6F9-4BBD-9C0A-3B713E56387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A19D658-656A-49F5-BBBC-D809A4C8ECC2}"/>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7" name="Text Placeholder 6">
            <a:extLst>
              <a:ext uri="{FF2B5EF4-FFF2-40B4-BE49-F238E27FC236}">
                <a16:creationId xmlns:a16="http://schemas.microsoft.com/office/drawing/2014/main" id="{5F8954BC-8B6A-41BB-823F-30CA4F53CAD9}"/>
              </a:ext>
            </a:extLst>
          </p:cNvPr>
          <p:cNvSpPr>
            <a:spLocks noGrp="1"/>
          </p:cNvSpPr>
          <p:nvPr>
            <p:ph type="body" sz="quarter" idx="14"/>
          </p:nvPr>
        </p:nvSpPr>
        <p:spPr/>
        <p:txBody>
          <a:bodyPr/>
          <a:lstStyle/>
          <a:p>
            <a:endParaRPr lang="en-IN"/>
          </a:p>
        </p:txBody>
      </p:sp>
      <p:graphicFrame>
        <p:nvGraphicFramePr>
          <p:cNvPr id="8" name="Table 7">
            <a:extLst>
              <a:ext uri="{FF2B5EF4-FFF2-40B4-BE49-F238E27FC236}">
                <a16:creationId xmlns:a16="http://schemas.microsoft.com/office/drawing/2014/main" id="{70A8B887-2C9A-4186-9CA6-A26DAF3C45B1}"/>
              </a:ext>
            </a:extLst>
          </p:cNvPr>
          <p:cNvGraphicFramePr>
            <a:graphicFrameLocks noGrp="1"/>
          </p:cNvGraphicFramePr>
          <p:nvPr>
            <p:extLst>
              <p:ext uri="{D42A27DB-BD31-4B8C-83A1-F6EECF244321}">
                <p14:modId xmlns:p14="http://schemas.microsoft.com/office/powerpoint/2010/main" val="2125151845"/>
              </p:ext>
            </p:extLst>
          </p:nvPr>
        </p:nvGraphicFramePr>
        <p:xfrm>
          <a:off x="1313645" y="1916032"/>
          <a:ext cx="10128143" cy="4397235"/>
        </p:xfrm>
        <a:graphic>
          <a:graphicData uri="http://schemas.openxmlformats.org/drawingml/2006/table">
            <a:tbl>
              <a:tblPr firstRow="1" bandRow="1">
                <a:tableStyleId>{5940675A-B579-460E-94D1-54222C63F5DA}</a:tableStyleId>
              </a:tblPr>
              <a:tblGrid>
                <a:gridCol w="2400529">
                  <a:extLst>
                    <a:ext uri="{9D8B030D-6E8A-4147-A177-3AD203B41FA5}">
                      <a16:colId xmlns:a16="http://schemas.microsoft.com/office/drawing/2014/main" val="2798682014"/>
                    </a:ext>
                  </a:extLst>
                </a:gridCol>
                <a:gridCol w="3514536">
                  <a:extLst>
                    <a:ext uri="{9D8B030D-6E8A-4147-A177-3AD203B41FA5}">
                      <a16:colId xmlns:a16="http://schemas.microsoft.com/office/drawing/2014/main" val="2421908528"/>
                    </a:ext>
                  </a:extLst>
                </a:gridCol>
                <a:gridCol w="4213078">
                  <a:extLst>
                    <a:ext uri="{9D8B030D-6E8A-4147-A177-3AD203B41FA5}">
                      <a16:colId xmlns:a16="http://schemas.microsoft.com/office/drawing/2014/main" val="3249108997"/>
                    </a:ext>
                  </a:extLst>
                </a:gridCol>
              </a:tblGrid>
              <a:tr h="581551">
                <a:tc>
                  <a:txBody>
                    <a:bodyPr/>
                    <a:lstStyle/>
                    <a:p>
                      <a:pPr algn="ctr"/>
                      <a:r>
                        <a:rPr lang="en-US" dirty="0">
                          <a:solidFill>
                            <a:schemeClr val="bg1"/>
                          </a:solidFill>
                        </a:rPr>
                        <a:t>FUNCTION NAME</a:t>
                      </a:r>
                      <a:endParaRPr lang="en-IN" dirty="0">
                        <a:solidFill>
                          <a:schemeClr val="bg1"/>
                        </a:solidFill>
                      </a:endParaRPr>
                    </a:p>
                  </a:txBody>
                  <a:tcPr/>
                </a:tc>
                <a:tc>
                  <a:txBody>
                    <a:bodyPr/>
                    <a:lstStyle/>
                    <a:p>
                      <a:pPr algn="ctr"/>
                      <a:r>
                        <a:rPr lang="en-US" dirty="0">
                          <a:solidFill>
                            <a:schemeClr val="bg1"/>
                          </a:solidFill>
                        </a:rPr>
                        <a:t>USE</a:t>
                      </a:r>
                      <a:endParaRPr lang="en-IN" dirty="0">
                        <a:solidFill>
                          <a:schemeClr val="bg1"/>
                        </a:solidFill>
                      </a:endParaRPr>
                    </a:p>
                  </a:txBody>
                  <a:tcPr/>
                </a:tc>
                <a:tc>
                  <a:txBody>
                    <a:bodyPr/>
                    <a:lstStyle/>
                    <a:p>
                      <a:pPr algn="ctr"/>
                      <a:r>
                        <a:rPr lang="en-US" dirty="0">
                          <a:solidFill>
                            <a:schemeClr val="bg1"/>
                          </a:solidFill>
                        </a:rPr>
                        <a:t>SYNTAX</a:t>
                      </a:r>
                      <a:endParaRPr lang="en-IN" dirty="0">
                        <a:solidFill>
                          <a:schemeClr val="bg1"/>
                        </a:solidFill>
                      </a:endParaRPr>
                    </a:p>
                  </a:txBody>
                  <a:tcPr/>
                </a:tc>
                <a:extLst>
                  <a:ext uri="{0D108BD9-81ED-4DB2-BD59-A6C34878D82A}">
                    <a16:rowId xmlns:a16="http://schemas.microsoft.com/office/drawing/2014/main" val="416039991"/>
                  </a:ext>
                </a:extLst>
              </a:tr>
              <a:tr h="19946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CALENDAR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pPr algn="ctr"/>
                      <a:r>
                        <a:rPr lang="en-US" sz="1800" b="0" i="0" kern="1200" dirty="0">
                          <a:solidFill>
                            <a:schemeClr val="bg1"/>
                          </a:solidFill>
                          <a:effectLst/>
                          <a:latin typeface="+mn-lt"/>
                          <a:ea typeface="+mn-ea"/>
                          <a:cs typeface="+mn-cs"/>
                        </a:rPr>
                        <a:t>Returns a table with a single column named "Date" that contains a contiguous set of dates. The range of dates is from the specified start date to the specified end date, inclusive of those two dates.</a:t>
                      </a:r>
                      <a:endParaRPr lang="en-IN" dirty="0">
                        <a:solidFill>
                          <a:schemeClr val="bg1"/>
                        </a:solidFill>
                      </a:endParaRPr>
                    </a:p>
                  </a:txBody>
                  <a:tcPr/>
                </a:tc>
                <a:tc>
                  <a:txBody>
                    <a:bodyPr/>
                    <a:lstStyle/>
                    <a:p>
                      <a:pPr algn="ctr"/>
                      <a:r>
                        <a:rPr lang="en-US" dirty="0">
                          <a:solidFill>
                            <a:schemeClr val="bg1"/>
                          </a:solidFill>
                        </a:rPr>
                        <a:t>CALENDAR(&lt;</a:t>
                      </a:r>
                      <a:r>
                        <a:rPr lang="en-US" dirty="0" err="1">
                          <a:solidFill>
                            <a:schemeClr val="bg1"/>
                          </a:solidFill>
                        </a:rPr>
                        <a:t>start_date</a:t>
                      </a:r>
                      <a:r>
                        <a:rPr lang="en-US" dirty="0">
                          <a:solidFill>
                            <a:schemeClr val="bg1"/>
                          </a:solidFill>
                        </a:rPr>
                        <a:t>&gt;, &lt;</a:t>
                      </a:r>
                      <a:r>
                        <a:rPr lang="en-US" dirty="0" err="1">
                          <a:solidFill>
                            <a:schemeClr val="bg1"/>
                          </a:solidFill>
                        </a:rPr>
                        <a:t>end_date</a:t>
                      </a:r>
                      <a:r>
                        <a:rPr lang="en-US" dirty="0">
                          <a:solidFill>
                            <a:schemeClr val="bg1"/>
                          </a:solidFill>
                        </a:rPr>
                        <a:t>&gt;)</a:t>
                      </a:r>
                      <a:endParaRPr lang="en-IN" dirty="0">
                        <a:solidFill>
                          <a:schemeClr val="bg1"/>
                        </a:solidFill>
                      </a:endParaRPr>
                    </a:p>
                  </a:txBody>
                  <a:tcPr/>
                </a:tc>
                <a:extLst>
                  <a:ext uri="{0D108BD9-81ED-4DB2-BD59-A6C34878D82A}">
                    <a16:rowId xmlns:a16="http://schemas.microsoft.com/office/drawing/2014/main" val="1005470482"/>
                  </a:ext>
                </a:extLst>
              </a:tr>
              <a:tr h="9066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DATE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pPr algn="ctr"/>
                      <a:r>
                        <a:rPr lang="en-US" sz="1800" b="0" i="0" kern="1200" dirty="0">
                          <a:solidFill>
                            <a:schemeClr val="bg1"/>
                          </a:solidFill>
                          <a:effectLst/>
                          <a:latin typeface="+mn-lt"/>
                          <a:ea typeface="+mn-ea"/>
                          <a:cs typeface="+mn-cs"/>
                        </a:rPr>
                        <a:t>Returns the specified date in </a:t>
                      </a:r>
                      <a:r>
                        <a:rPr lang="en-US" sz="1800" b="1" i="0" kern="1200" dirty="0">
                          <a:solidFill>
                            <a:schemeClr val="bg1"/>
                          </a:solidFill>
                          <a:effectLst/>
                          <a:latin typeface="+mn-lt"/>
                          <a:ea typeface="+mn-ea"/>
                          <a:cs typeface="+mn-cs"/>
                        </a:rPr>
                        <a:t>datetime</a:t>
                      </a:r>
                      <a:r>
                        <a:rPr lang="en-US" sz="1800" b="0" i="0" kern="1200" dirty="0">
                          <a:solidFill>
                            <a:schemeClr val="bg1"/>
                          </a:solidFill>
                          <a:effectLst/>
                          <a:latin typeface="+mn-lt"/>
                          <a:ea typeface="+mn-ea"/>
                          <a:cs typeface="+mn-cs"/>
                        </a:rPr>
                        <a:t> format.</a:t>
                      </a:r>
                      <a:endParaRPr lang="en-IN" dirty="0">
                        <a:solidFill>
                          <a:schemeClr val="bg1"/>
                        </a:solidFill>
                      </a:endParaRPr>
                    </a:p>
                  </a:txBody>
                  <a:tcPr/>
                </a:tc>
                <a:tc>
                  <a:txBody>
                    <a:bodyPr/>
                    <a:lstStyle/>
                    <a:p>
                      <a:pPr algn="ctr"/>
                      <a:r>
                        <a:rPr lang="en-IN" dirty="0">
                          <a:solidFill>
                            <a:schemeClr val="bg1"/>
                          </a:solidFill>
                        </a:rPr>
                        <a:t>DATE(&lt;year&gt;, &lt;month&gt;, &lt;day&gt;)</a:t>
                      </a:r>
                    </a:p>
                  </a:txBody>
                  <a:tcPr/>
                </a:tc>
                <a:extLst>
                  <a:ext uri="{0D108BD9-81ED-4DB2-BD59-A6C34878D82A}">
                    <a16:rowId xmlns:a16="http://schemas.microsoft.com/office/drawing/2014/main" val="3891204508"/>
                  </a:ext>
                </a:extLst>
              </a:tr>
              <a:tr h="4455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1" i="0" kern="1200" dirty="0">
                          <a:solidFill>
                            <a:schemeClr val="bg1"/>
                          </a:solidFill>
                          <a:effectLst/>
                          <a:latin typeface="+mn-lt"/>
                          <a:ea typeface="+mn-ea"/>
                          <a:cs typeface="+mn-cs"/>
                        </a:rPr>
                        <a:t>DATEDIFF</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b="1" i="0" kern="1200" dirty="0">
                        <a:solidFill>
                          <a:schemeClr val="bg1"/>
                        </a:solidFill>
                        <a:effectLst/>
                        <a:latin typeface="+mn-lt"/>
                        <a:ea typeface="+mn-ea"/>
                        <a:cs typeface="+mn-cs"/>
                      </a:endParaRPr>
                    </a:p>
                  </a:txBody>
                  <a:tcPr/>
                </a:tc>
                <a:tc>
                  <a:txBody>
                    <a:bodyPr/>
                    <a:lstStyle/>
                    <a:p>
                      <a:pPr algn="ctr"/>
                      <a:r>
                        <a:rPr lang="en-US" sz="1800" b="0" i="0" kern="1200" dirty="0">
                          <a:solidFill>
                            <a:schemeClr val="bg1"/>
                          </a:solidFill>
                          <a:effectLst/>
                          <a:latin typeface="+mn-lt"/>
                          <a:ea typeface="+mn-ea"/>
                          <a:cs typeface="+mn-cs"/>
                        </a:rPr>
                        <a:t>Returns the number of interval boundaries between two dates.</a:t>
                      </a:r>
                      <a:endParaRPr lang="en-IN" dirty="0">
                        <a:solidFill>
                          <a:schemeClr val="bg1"/>
                        </a:solidFill>
                      </a:endParaRPr>
                    </a:p>
                  </a:txBody>
                  <a:tcPr/>
                </a:tc>
                <a:tc>
                  <a:txBody>
                    <a:bodyPr/>
                    <a:lstStyle/>
                    <a:p>
                      <a:pPr algn="ctr"/>
                      <a:r>
                        <a:rPr lang="en-IN" dirty="0">
                          <a:solidFill>
                            <a:schemeClr val="bg1"/>
                          </a:solidFill>
                        </a:rPr>
                        <a:t>DATEDIFF(&lt;Date1&gt;, &lt;Date2&gt;, &lt;Interval&gt;)</a:t>
                      </a:r>
                    </a:p>
                  </a:txBody>
                  <a:tcPr/>
                </a:tc>
                <a:extLst>
                  <a:ext uri="{0D108BD9-81ED-4DB2-BD59-A6C34878D82A}">
                    <a16:rowId xmlns:a16="http://schemas.microsoft.com/office/drawing/2014/main" val="3479931389"/>
                  </a:ext>
                </a:extLst>
              </a:tr>
            </a:tbl>
          </a:graphicData>
        </a:graphic>
      </p:graphicFrame>
    </p:spTree>
    <p:extLst>
      <p:ext uri="{BB962C8B-B14F-4D97-AF65-F5344CB8AC3E}">
        <p14:creationId xmlns:p14="http://schemas.microsoft.com/office/powerpoint/2010/main" val="2676800450"/>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www.w3.org/XML/1998/namespace"/>
    <ds:schemaRef ds:uri="71af3243-3dd4-4a8d-8c0d-dd76da1f02a5"/>
    <ds:schemaRef ds:uri="http://schemas.microsoft.com/office/infopath/2007/PartnerControls"/>
    <ds:schemaRef ds:uri="http://purl.org/dc/elements/1.1/"/>
    <ds:schemaRef ds:uri="http://schemas.openxmlformats.org/package/2006/metadata/core-properties"/>
    <ds:schemaRef ds:uri="16c05727-aa75-4e4a-9b5f-8a80a1165891"/>
    <ds:schemaRef ds:uri="http://schemas.microsoft.com/office/2006/documentManagement/typ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0</TotalTime>
  <Words>2513</Words>
  <Application>Microsoft Office PowerPoint</Application>
  <PresentationFormat>Widescreen</PresentationFormat>
  <Paragraphs>557</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Avenir Next LT Pro</vt:lpstr>
      <vt:lpstr>Speak Pro</vt:lpstr>
      <vt:lpstr>Arial</vt:lpstr>
      <vt:lpstr>Calibri</vt:lpstr>
      <vt:lpstr>Office Theme</vt:lpstr>
      <vt:lpstr>DAX FUCTIONS</vt:lpstr>
      <vt:lpstr>Data Analysis Expressions (DAX)</vt:lpstr>
      <vt:lpstr>DAX function </vt:lpstr>
      <vt:lpstr>Dax Categories </vt:lpstr>
      <vt:lpstr>Aggregation functions</vt:lpstr>
      <vt:lpstr>PowerPoint Presentation</vt:lpstr>
      <vt:lpstr>PowerPoint Presentation</vt:lpstr>
      <vt:lpstr>PowerPoint Presentation</vt:lpstr>
      <vt:lpstr>Date and time functions </vt:lpstr>
      <vt:lpstr>PowerPoint Presentation</vt:lpstr>
      <vt:lpstr>PowerPoint Presentation</vt:lpstr>
      <vt:lpstr>PowerPoint Presentation</vt:lpstr>
      <vt:lpstr>PowerPoint Presentation</vt:lpstr>
      <vt:lpstr>PowerPoint Presentation</vt:lpstr>
      <vt:lpstr>PowerPoint Presentation</vt:lpstr>
      <vt:lpstr>Logical functions  </vt:lpstr>
      <vt:lpstr>PowerPoint Presentation</vt:lpstr>
      <vt:lpstr>Parent and Child functions  </vt:lpstr>
      <vt:lpstr>PowerPoint Presentation</vt:lpstr>
      <vt:lpstr>  </vt:lpstr>
      <vt:lpstr>  </vt:lpstr>
      <vt:lpstr>  </vt:lpstr>
      <vt:lpstr>  </vt:lpstr>
      <vt:lpstr>  </vt:lpstr>
      <vt:lpstr>  </vt:lpstr>
      <vt:lpstr>  </vt:lpstr>
      <vt:lpstr>  </vt:lpstr>
      <vt:lpstr>  </vt:lpstr>
      <vt:lpstr>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2024-04-18T11:37:08Z</dcterms:created>
  <dcterms:modified xsi:type="dcterms:W3CDTF">2025-01-07T10:07:10Z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